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个人身份、研究方向与教育信息来自原简历</a:t>
            </a:r>
            <a:r>
              <a:rPr lang="en-US" altLang="zh-CN"/>
              <a:t> index.html #hero</a:t>
            </a:r>
            <a:r>
              <a:rPr lang="zh-CN" altLang="en-US"/>
              <a:t>、</a:t>
            </a:r>
            <a:r>
              <a:rPr lang="en-US" altLang="zh-CN"/>
              <a:t>#bg</a:t>
            </a:r>
            <a:r>
              <a:rPr lang="zh-CN" altLang="en-US"/>
              <a:t>。哈工大</a:t>
            </a:r>
            <a:r>
              <a:rPr lang="en-US" altLang="zh-CN"/>
              <a:t> logo</a:t>
            </a:r>
            <a:r>
              <a:rPr lang="zh-CN" altLang="en-US"/>
              <a:t>：用户提供</a:t>
            </a:r>
            <a:r>
              <a:rPr lang="en-US" altLang="zh-CN"/>
              <a:t> assets/hit.svg</a:t>
            </a:r>
            <a:r>
              <a:rPr lang="zh-CN" altLang="en-US"/>
              <a:t>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来源：原简历</a:t>
            </a:r>
            <a:r>
              <a:rPr lang="en-US" altLang="zh-CN"/>
              <a:t> index.html #hero</a:t>
            </a:r>
            <a:r>
              <a:rPr lang="zh-CN" altLang="en-US"/>
              <a:t>、</a:t>
            </a:r>
            <a:r>
              <a:rPr lang="en-US" altLang="zh-CN"/>
              <a:t>#bg</a:t>
            </a:r>
            <a:r>
              <a:rPr lang="zh-CN" altLang="en-US"/>
              <a:t>。</a:t>
            </a:r>
            <a:r>
              <a:rPr lang="en-US" altLang="zh-CN"/>
              <a:t>GPA </a:t>
            </a:r>
            <a:r>
              <a:rPr lang="zh-CN" altLang="en-US"/>
              <a:t>沿用原文的百分制数值。竞赛实物</a:t>
            </a:r>
            <a:r>
              <a:rPr lang="en-US" altLang="zh-CN"/>
              <a:t> assets/ug_car.jpg</a:t>
            </a:r>
            <a:r>
              <a:rPr lang="zh-CN" altLang="en-US"/>
              <a:t>，奖项证书</a:t>
            </a:r>
            <a:r>
              <a:rPr lang="en-US" altLang="zh-CN"/>
              <a:t> assets/ug_cert1.jpg</a:t>
            </a:r>
            <a:r>
              <a:rPr lang="zh-CN" altLang="en-US"/>
              <a:t>。哈工大标志来自用户提供</a:t>
            </a:r>
            <a:r>
              <a:rPr lang="en-US" altLang="zh-CN"/>
              <a:t> assets/hit.svg</a:t>
            </a:r>
            <a:r>
              <a:rPr lang="zh-CN" altLang="en-US"/>
              <a:t>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论文完整标题、</a:t>
            </a:r>
            <a:r>
              <a:rPr lang="en-US" altLang="zh-CN"/>
              <a:t>venue</a:t>
            </a:r>
            <a:r>
              <a:rPr lang="zh-CN" altLang="en-US"/>
              <a:t>年份、</a:t>
            </a:r>
            <a:r>
              <a:rPr lang="en-US" altLang="zh-CN"/>
              <a:t>CCF</a:t>
            </a:r>
            <a:r>
              <a:rPr lang="zh-CN" altLang="en-US"/>
              <a:t>分类与作者顺序由用户在本次对话中提供。第一篇第三作者；第二篇学生第三作者。未补写未提供的具体实验贡献、</a:t>
            </a:r>
            <a:r>
              <a:rPr lang="en-US" altLang="zh-CN"/>
              <a:t>DOI</a:t>
            </a:r>
            <a:r>
              <a:rPr lang="zh-CN" altLang="en-US"/>
              <a:t>或论文链接。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用户在本次对话中补充的在投论文清单。</a:t>
            </a:r>
            <a:r>
              <a:rPr lang="en-US" altLang="zh-CN"/>
              <a:t>AAAI 2027 </a:t>
            </a:r>
            <a:r>
              <a:rPr lang="zh-CN" altLang="en-US"/>
              <a:t>论文共同第一作者，</a:t>
            </a:r>
            <a:r>
              <a:rPr lang="en-US" altLang="zh-CN"/>
              <a:t>ICLR 2027 </a:t>
            </a:r>
            <a:r>
              <a:rPr lang="zh-CN" altLang="en-US"/>
              <a:t>论文第三作者，均在投，不能表述为录用或发表。</a:t>
            </a:r>
            <a:r>
              <a:rPr lang="en-US" altLang="zh-CN"/>
              <a:t>CCF</a:t>
            </a:r>
            <a:r>
              <a:rPr lang="zh-CN" altLang="en-US"/>
              <a:t>分类按用户提供信息标注。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来源：原简历实习经历。经历日期截至所提供的简历。京东、小米、无界动力标志均由用户提供。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来源：原简历</a:t>
            </a:r>
            <a:r>
              <a:rPr lang="en-US" altLang="zh-CN"/>
              <a:t> #jd</a:t>
            </a:r>
            <a:r>
              <a:rPr lang="zh-CN" altLang="en-US"/>
              <a:t>；架构图</a:t>
            </a:r>
            <a:r>
              <a:rPr lang="en-US" altLang="zh-CN"/>
              <a:t> assets/jd_sysarch.png</a:t>
            </a:r>
            <a:r>
              <a:rPr lang="zh-CN" altLang="en-US"/>
              <a:t>。</a:t>
            </a:r>
            <a:r>
              <a:rPr lang="en-US" altLang="zh-CN"/>
              <a:t>HUGIN </a:t>
            </a:r>
            <a:r>
              <a:rPr lang="zh-CN" altLang="en-US"/>
              <a:t>论文状态为</a:t>
            </a:r>
            <a:r>
              <a:rPr lang="en-US" altLang="zh-CN"/>
              <a:t> AAAI 2027 </a:t>
            </a:r>
            <a:r>
              <a:rPr lang="zh-CN" altLang="en-US"/>
              <a:t>在投，不能解读为已录用。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原简历</a:t>
            </a:r>
            <a:r>
              <a:rPr lang="en-US" altLang="zh-CN"/>
              <a:t> #jd</a:t>
            </a:r>
            <a:r>
              <a:rPr lang="zh-CN" altLang="en-US"/>
              <a:t>。</a:t>
            </a:r>
            <a:r>
              <a:rPr lang="en-US" altLang="zh-CN"/>
              <a:t>EDA </a:t>
            </a:r>
            <a:r>
              <a:rPr lang="zh-CN" altLang="en-US"/>
              <a:t>组成：</a:t>
            </a:r>
            <a:r>
              <a:rPr lang="en-US" altLang="zh-CN"/>
              <a:t>6k </a:t>
            </a:r>
            <a:r>
              <a:rPr lang="zh-CN" altLang="en-US"/>
              <a:t>子任务</a:t>
            </a:r>
            <a:r>
              <a:rPr lang="en-US" altLang="zh-CN"/>
              <a:t> VQA + 2k </a:t>
            </a:r>
            <a:r>
              <a:rPr lang="zh-CN" altLang="en-US"/>
              <a:t>重组</a:t>
            </a:r>
            <a:r>
              <a:rPr lang="en-US" altLang="zh-CN"/>
              <a:t> task + 14k </a:t>
            </a:r>
            <a:r>
              <a:rPr lang="zh-CN" altLang="en-US"/>
              <a:t>辅助感知</a:t>
            </a:r>
            <a:r>
              <a:rPr lang="en-US" altLang="zh-CN"/>
              <a:t> + 4k </a:t>
            </a:r>
            <a:r>
              <a:rPr lang="zh-CN" altLang="en-US"/>
              <a:t>通用</a:t>
            </a:r>
            <a:r>
              <a:rPr lang="en-US" altLang="zh-CN"/>
              <a:t> VQA = 26k</a:t>
            </a:r>
            <a:r>
              <a:rPr lang="zh-CN" altLang="en-US"/>
              <a:t>。准确率：</a:t>
            </a:r>
            <a:r>
              <a:rPr lang="en-US" altLang="zh-CN"/>
              <a:t>0%</a:t>
            </a:r>
            <a:r>
              <a:rPr lang="zh-CN" altLang="en-US"/>
              <a:t>、</a:t>
            </a:r>
            <a:r>
              <a:rPr lang="en-US" altLang="zh-CN"/>
              <a:t>63.6%</a:t>
            </a:r>
            <a:r>
              <a:rPr lang="zh-CN" altLang="en-US"/>
              <a:t>、</a:t>
            </a:r>
            <a:r>
              <a:rPr lang="en-US" altLang="zh-CN"/>
              <a:t>78.8%</a:t>
            </a:r>
            <a:r>
              <a:rPr lang="zh-CN" altLang="en-US"/>
              <a:t>；</a:t>
            </a:r>
            <a:r>
              <a:rPr lang="en-US" altLang="zh-CN"/>
              <a:t>15.2 </a:t>
            </a:r>
            <a:r>
              <a:rPr lang="zh-CN" altLang="en-US"/>
              <a:t>个百分点为两率相减，相对提升约</a:t>
            </a:r>
            <a:r>
              <a:rPr lang="en-US" altLang="zh-CN"/>
              <a:t> 23.9%</a:t>
            </a:r>
            <a:r>
              <a:rPr lang="zh-CN" altLang="en-US"/>
              <a:t>。架构原图</a:t>
            </a:r>
            <a:r>
              <a:rPr lang="en-US" altLang="zh-CN"/>
              <a:t> assets/jd_hugin_arch.png</a:t>
            </a:r>
            <a:r>
              <a:rPr lang="zh-CN" altLang="en-US"/>
              <a:t>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来源：原简历</a:t>
            </a:r>
            <a:r>
              <a:rPr lang="en-US" altLang="zh-CN"/>
              <a:t> #pack</a:t>
            </a:r>
            <a:r>
              <a:rPr lang="zh-CN" altLang="en-US"/>
              <a:t>。</a:t>
            </a:r>
            <a:r>
              <a:rPr lang="en-US" altLang="zh-CN"/>
              <a:t>ICR </a:t>
            </a:r>
            <a:r>
              <a:rPr lang="zh-CN" altLang="en-US"/>
              <a:t>从</a:t>
            </a:r>
            <a:r>
              <a:rPr lang="en-US" altLang="zh-CN"/>
              <a:t> 7.31% </a:t>
            </a:r>
            <a:r>
              <a:rPr lang="zh-CN" altLang="en-US"/>
              <a:t>降至</a:t>
            </a:r>
            <a:r>
              <a:rPr lang="en-US" altLang="zh-CN"/>
              <a:t> 4.74%</a:t>
            </a:r>
            <a:r>
              <a:rPr lang="zh-CN" altLang="en-US"/>
              <a:t>，相对减少</a:t>
            </a:r>
            <a:r>
              <a:rPr lang="en-US" altLang="zh-CN"/>
              <a:t> (7.31-4.74)/7.31 ≈ 35.2%</a:t>
            </a:r>
            <a:r>
              <a:rPr lang="zh-CN" altLang="en-US"/>
              <a:t>，绝对减少</a:t>
            </a:r>
            <a:r>
              <a:rPr lang="en-US" altLang="zh-CN"/>
              <a:t> 2.57 </a:t>
            </a:r>
            <a:r>
              <a:rPr lang="zh-CN" altLang="en-US"/>
              <a:t>个百分点。原始图片</a:t>
            </a:r>
            <a:r>
              <a:rPr lang="en-US" altLang="zh-CN"/>
              <a:t> assets/pack_sim.png</a:t>
            </a:r>
            <a:r>
              <a:rPr lang="zh-CN" altLang="en-US"/>
              <a:t>、</a:t>
            </a:r>
            <a:r>
              <a:rPr lang="en-US" altLang="zh-CN"/>
              <a:t>assets/pack_real.png</a:t>
            </a:r>
            <a:r>
              <a:rPr lang="zh-CN" altLang="en-US"/>
              <a:t>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来源：原简历</a:t>
            </a:r>
            <a:r>
              <a:rPr lang="en-US" altLang="zh-CN"/>
              <a:t> #vla</a:t>
            </a:r>
            <a:r>
              <a:rPr lang="zh-CN" altLang="en-US"/>
              <a:t>。</a:t>
            </a:r>
            <a:r>
              <a:rPr lang="en-US" altLang="zh-CN"/>
              <a:t>33%</a:t>
            </a:r>
            <a:r>
              <a:rPr lang="zh-CN" altLang="en-US"/>
              <a:t>、</a:t>
            </a:r>
            <a:r>
              <a:rPr lang="en-US" altLang="zh-CN"/>
              <a:t>80%</a:t>
            </a:r>
            <a:r>
              <a:rPr lang="zh-CN" altLang="en-US"/>
              <a:t>、</a:t>
            </a:r>
            <a:r>
              <a:rPr lang="en-US" altLang="zh-CN"/>
              <a:t>93% </a:t>
            </a:r>
            <a:r>
              <a:rPr lang="zh-CN" altLang="en-US"/>
              <a:t>为原文</a:t>
            </a:r>
            <a:r>
              <a:rPr lang="en-US" altLang="zh-CN"/>
              <a:t> 15 </a:t>
            </a:r>
            <a:r>
              <a:rPr lang="zh-CN" altLang="en-US"/>
              <a:t>次真机放碗泛化试验报告值，不代表全部</a:t>
            </a:r>
            <a:r>
              <a:rPr lang="en-US" altLang="zh-CN"/>
              <a:t> 7 </a:t>
            </a:r>
            <a:r>
              <a:rPr lang="zh-CN" altLang="en-US"/>
              <a:t>任务总成功率。原网页开环</a:t>
            </a:r>
            <a:r>
              <a:rPr lang="en-US" altLang="zh-CN"/>
              <a:t> MSE </a:t>
            </a:r>
            <a:r>
              <a:rPr lang="zh-CN" altLang="en-US"/>
              <a:t>的</a:t>
            </a:r>
            <a:r>
              <a:rPr lang="en-US" altLang="zh-CN"/>
              <a:t> Mean </a:t>
            </a:r>
            <a:r>
              <a:rPr lang="zh-CN" altLang="en-US"/>
              <a:t>行统计范围不明，本页未将其用于定量结论。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来源：原简历</a:t>
            </a:r>
            <a:r>
              <a:rPr lang="en-US" altLang="zh-CN"/>
              <a:t> #vla</a:t>
            </a:r>
            <a:r>
              <a:rPr lang="zh-CN" altLang="en-US"/>
              <a:t>，原始消融图</a:t>
            </a:r>
            <a:r>
              <a:rPr lang="en-US" altLang="zh-CN"/>
              <a:t> assets/vla_mse1.png</a:t>
            </a:r>
            <a:r>
              <a:rPr lang="zh-CN" altLang="en-US"/>
              <a:t>、</a:t>
            </a:r>
            <a:r>
              <a:rPr lang="en-US" altLang="zh-CN"/>
              <a:t>assets/vla_mse2.png</a:t>
            </a:r>
            <a:r>
              <a:rPr lang="zh-CN" altLang="en-US"/>
              <a:t>，榜单证据</a:t>
            </a:r>
            <a:r>
              <a:rPr lang="en-US" altLang="zh-CN"/>
              <a:t> assets/robo_board.png </a:t>
            </a:r>
            <a:r>
              <a:rPr lang="zh-CN" altLang="en-US"/>
              <a:t>和</a:t>
            </a:r>
            <a:r>
              <a:rPr lang="en-US" altLang="zh-CN"/>
              <a:t> assets/robo_res.png</a:t>
            </a:r>
            <a:r>
              <a:rPr lang="zh-CN" altLang="en-US"/>
              <a:t>。</a:t>
            </a:r>
            <a:r>
              <a:rPr lang="en-US" altLang="zh-CN"/>
              <a:t>Memory </a:t>
            </a:r>
            <a:r>
              <a:rPr lang="zh-CN" altLang="en-US"/>
              <a:t>参考</a:t>
            </a:r>
            <a:r>
              <a:rPr lang="en-US" altLang="zh-CN"/>
              <a:t> arxiv:2603.03596</a:t>
            </a:r>
            <a:r>
              <a:rPr lang="zh-CN" altLang="en-US"/>
              <a:t>；</a:t>
            </a:r>
            <a:r>
              <a:rPr lang="en-US" altLang="zh-CN"/>
              <a:t>FAST/KI </a:t>
            </a:r>
            <a:r>
              <a:rPr lang="zh-CN" altLang="en-US"/>
              <a:t>参考</a:t>
            </a:r>
            <a:r>
              <a:rPr lang="en-US" altLang="zh-CN"/>
              <a:t> arxiv:2505.23705</a:t>
            </a:r>
            <a:r>
              <a:rPr lang="zh-CN" altLang="en-US"/>
              <a:t>。排名限定</a:t>
            </a:r>
            <a:r>
              <a:rPr lang="en-US" altLang="zh-CN"/>
              <a:t> Table30-v2 </a:t>
            </a:r>
            <a:r>
              <a:rPr lang="zh-CN" altLang="en-US"/>
              <a:t>双臂臂型，截至</a:t>
            </a:r>
            <a:r>
              <a:rPr lang="en-US" altLang="zh-CN"/>
              <a:t> 2026.07.14</a:t>
            </a:r>
            <a:r>
              <a:rPr lang="zh-CN" altLang="en-US"/>
              <a:t>。此处结论仅指原简历所述实验。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来源：原简历</a:t>
            </a:r>
            <a:r>
              <a:rPr lang="en-US" altLang="zh-CN"/>
              <a:t> #wam</a:t>
            </a:r>
            <a:r>
              <a:rPr lang="zh-CN" altLang="en-US"/>
              <a:t>。排名证据</a:t>
            </a:r>
            <a:r>
              <a:rPr lang="en-US" altLang="zh-CN"/>
              <a:t> assets/wam_result.png</a:t>
            </a:r>
            <a:r>
              <a:rPr lang="zh-CN" altLang="en-US"/>
              <a:t>。架构原图</a:t>
            </a:r>
            <a:r>
              <a:rPr lang="en-US" altLang="zh-CN"/>
              <a:t> assets/wam_arch.png </a:t>
            </a:r>
            <a:r>
              <a:rPr lang="zh-CN" altLang="en-US"/>
              <a:t>为用户随后补充。图示含两种推理模式，原文还提到推理时</a:t>
            </a:r>
            <a:r>
              <a:rPr lang="en-US" altLang="zh-CN"/>
              <a:t> Flow </a:t>
            </a:r>
            <a:r>
              <a:rPr lang="zh-CN" altLang="en-US"/>
              <a:t>置零，两者的具体配置未确认，因此本页仅陈述共有的双流结构与运动监督，不合并推断推理设定。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来源：原简历</a:t>
            </a:r>
            <a:r>
              <a:rPr lang="en-US" altLang="zh-CN"/>
              <a:t> #projects</a:t>
            </a:r>
            <a:r>
              <a:rPr lang="zh-CN" altLang="en-US"/>
              <a:t>；原始</a:t>
            </a:r>
            <a:r>
              <a:rPr lang="en-US" altLang="zh-CN"/>
              <a:t> GIF assets/grasp_demo2.gif</a:t>
            </a:r>
            <a:r>
              <a:rPr lang="zh-CN" altLang="en-US"/>
              <a:t>。幻灯片中使用原始演示素材，网页提供动态图。开源账户</a:t>
            </a:r>
            <a:r>
              <a:rPr lang="en-US" altLang="zh-CN"/>
              <a:t> https://github.com/Dev-EmbodiedAI </a:t>
            </a:r>
            <a:r>
              <a:rPr lang="zh-CN" altLang="en-US"/>
              <a:t>。未推断具体仓库地址。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来源：原简历</a:t>
            </a:r>
            <a:r>
              <a:rPr lang="en-US" altLang="zh-CN"/>
              <a:t> #projects</a:t>
            </a:r>
            <a:r>
              <a:rPr lang="zh-CN" altLang="en-US"/>
              <a:t>；原始架构图片</a:t>
            </a:r>
            <a:r>
              <a:rPr lang="en-US" altLang="zh-CN"/>
              <a:t> assets/lemem_arch.png</a:t>
            </a:r>
            <a:r>
              <a:rPr lang="zh-CN" altLang="en-US"/>
              <a:t>。没有将无界动力实验结果直接宣称为此个人开源项目的独立成绩。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来源：原简历</a:t>
            </a:r>
            <a:r>
              <a:rPr lang="en-US" altLang="zh-CN"/>
              <a:t> #bg </a:t>
            </a:r>
            <a:r>
              <a:rPr lang="zh-CN" altLang="en-US"/>
              <a:t>技术栈与</a:t>
            </a:r>
            <a:r>
              <a:rPr lang="en-US" altLang="zh-CN"/>
              <a:t> #projects / footer </a:t>
            </a:r>
            <a:r>
              <a:rPr lang="zh-CN" altLang="en-US"/>
              <a:t>开源账户。个人分享账号：小红书</a:t>
            </a:r>
            <a:r>
              <a:rPr lang="en-US" altLang="zh-CN"/>
              <a:t> @Dev.E</a:t>
            </a:r>
            <a:r>
              <a:rPr lang="zh-CN" altLang="en-US"/>
              <a:t>。未补写未提供的电话、邮箱或具体项目仓库地址。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s://github.com/Dev-EmbodiedA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609600" y="368300"/>
            <a:ext cx="10414000" cy="2921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 sz="1200" b="1">
                <a:solidFill>
                  <a:srgbClr val="C05F2C"/>
                </a:solidFill>
                <a:latin typeface="微软雅黑" panose="020B0503020204020204" charset="-122"/>
                <a:ea typeface="微软雅黑" panose="020B0503020204020204" charset="-122"/>
              </a:rPr>
              <a:t>ZHOU CANGTIAN</a:t>
            </a:r>
            <a:endParaRPr lang="en-US" altLang="en-US" sz="1200" b="1">
              <a:solidFill>
                <a:srgbClr val="C05F2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9600" y="889000"/>
            <a:ext cx="10731500" cy="1117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56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</a:rPr>
              <a:t>周苍田</a:t>
            </a:r>
            <a:endParaRPr lang="zh-CN" altLang="en-US" sz="5600" b="1">
              <a:solidFill>
                <a:srgbClr val="2B272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09600" y="6451600"/>
            <a:ext cx="5334000" cy="254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周苍田</a:t>
            </a:r>
            <a:r>
              <a:rPr lang="en-US" altLang="zh-CN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/  </a:t>
            </a:r>
            <a:r>
              <a:rPr lang="zh-CN" altLang="en-US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具身智能</a:t>
            </a:r>
            <a:endParaRPr lang="zh-CN" altLang="en-US" sz="10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934700" y="6451600"/>
            <a:ext cx="635000" cy="254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spcAft>
                <a:spcPts val="500"/>
              </a:spcAft>
            </a:pPr>
            <a:r>
              <a:rPr lang="en-US" altLang="en-US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en-US" altLang="en-US" sz="10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 5" descr="hit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5810" y="330200"/>
            <a:ext cx="474345" cy="4318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09600" y="2260600"/>
            <a:ext cx="9271000" cy="609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28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</a:rPr>
              <a:t>具身智能算法工程师</a:t>
            </a:r>
            <a:endParaRPr lang="zh-CN" altLang="en-US" sz="2800" b="1">
              <a:solidFill>
                <a:srgbClr val="2B272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35000" y="3124200"/>
            <a:ext cx="10160000" cy="5461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2100">
                <a:solidFill>
                  <a:srgbClr val="C05F2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视觉语言动作模型</a:t>
            </a:r>
            <a:r>
              <a:rPr lang="en-US" altLang="zh-CN" sz="2100">
                <a:solidFill>
                  <a:srgbClr val="C05F2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/ </a:t>
            </a:r>
            <a:r>
              <a:rPr lang="zh-CN" altLang="en-US" sz="2100">
                <a:solidFill>
                  <a:srgbClr val="C05F2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世界动作模型</a:t>
            </a:r>
            <a:endParaRPr lang="zh-CN" altLang="en-US" sz="2100">
              <a:solidFill>
                <a:srgbClr val="C05F2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35000" y="4470400"/>
            <a:ext cx="10160000" cy="9144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21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哈尔滨工业大学</a:t>
            </a:r>
            <a:r>
              <a:rPr lang="en-US" altLang="zh-CN" sz="21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
</a:t>
            </a:r>
            <a:r>
              <a:rPr lang="zh-CN" altLang="en-US" sz="21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控制科学与工程硕士</a:t>
            </a:r>
            <a:r>
              <a:rPr lang="en-US" altLang="zh-CN" sz="21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· 2027 </a:t>
            </a:r>
            <a:r>
              <a:rPr lang="zh-CN" altLang="en-US" sz="21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届</a:t>
            </a:r>
            <a:endParaRPr lang="zh-CN" altLang="en-US" sz="21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609600" y="368300"/>
            <a:ext cx="10414000" cy="2921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 sz="1200" b="1">
                <a:solidFill>
                  <a:srgbClr val="C05F2C"/>
                </a:solidFill>
                <a:latin typeface="微软雅黑" panose="020B0503020204020204" charset="-122"/>
                <a:ea typeface="微软雅黑" panose="020B0503020204020204" charset="-122"/>
              </a:rPr>
              <a:t>EDUCATION</a:t>
            </a:r>
            <a:endParaRPr lang="en-US" altLang="en-US" sz="1200" b="1">
              <a:solidFill>
                <a:srgbClr val="C05F2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9600" y="889000"/>
            <a:ext cx="10731500" cy="6731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32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</a:rPr>
              <a:t>教育背景</a:t>
            </a:r>
            <a:endParaRPr lang="zh-CN" altLang="en-US" sz="3200" b="1">
              <a:solidFill>
                <a:srgbClr val="2B272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09600" y="6451600"/>
            <a:ext cx="5334000" cy="254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周苍田</a:t>
            </a:r>
            <a:r>
              <a:rPr lang="en-US" altLang="zh-CN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/  </a:t>
            </a:r>
            <a:r>
              <a:rPr lang="zh-CN" altLang="en-US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具身智能</a:t>
            </a:r>
            <a:endParaRPr lang="zh-CN" altLang="en-US" sz="10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934700" y="6451600"/>
            <a:ext cx="635000" cy="254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spcAft>
                <a:spcPts val="500"/>
              </a:spcAft>
            </a:pPr>
            <a:r>
              <a:rPr lang="en-US" altLang="en-US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altLang="en-US" sz="10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 5" descr="hit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000" y="2032635"/>
            <a:ext cx="863600" cy="78486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778000" y="2019300"/>
            <a:ext cx="4445000" cy="4445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24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</a:rPr>
              <a:t>哈尔滨工业大学</a:t>
            </a:r>
            <a:endParaRPr lang="zh-CN" altLang="en-US" sz="2400" b="1">
              <a:solidFill>
                <a:srgbClr val="2B272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778000" y="2565400"/>
            <a:ext cx="5588000" cy="736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2020–2027  </a:t>
            </a:r>
            <a:r>
              <a:rPr lang="zh-CN" altLang="en-US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本科与硕士</a:t>
            </a:r>
            <a:r>
              <a:rPr lang="en-US" altLang="zh-CN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
</a:t>
            </a:r>
            <a:r>
              <a:rPr lang="zh-CN" altLang="en-US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控制科学与工程硕士（推免）</a:t>
            </a:r>
            <a:endParaRPr lang="zh-CN" altLang="en-US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772400" y="2070100"/>
            <a:ext cx="1524000" cy="609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 sz="3200" b="1">
                <a:solidFill>
                  <a:srgbClr val="C05F2C"/>
                </a:solidFill>
                <a:latin typeface="微软雅黑" panose="020B0503020204020204" charset="-122"/>
                <a:ea typeface="微软雅黑" panose="020B0503020204020204" charset="-122"/>
              </a:rPr>
              <a:t>91.51</a:t>
            </a:r>
            <a:endParaRPr lang="en-US" altLang="en-US" sz="3200" b="1">
              <a:solidFill>
                <a:srgbClr val="C05F2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772400" y="2743200"/>
            <a:ext cx="1524000" cy="3175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14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本科</a:t>
            </a:r>
            <a:r>
              <a:rPr lang="en-US" altLang="zh-CN" sz="14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GPA</a:t>
            </a:r>
            <a:endParaRPr lang="en-US" altLang="zh-CN" sz="14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893300" y="2070100"/>
            <a:ext cx="1651000" cy="609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 sz="3200" b="1">
                <a:solidFill>
                  <a:srgbClr val="C05F2C"/>
                </a:solidFill>
                <a:latin typeface="微软雅黑" panose="020B0503020204020204" charset="-122"/>
                <a:ea typeface="微软雅黑" panose="020B0503020204020204" charset="-122"/>
              </a:rPr>
              <a:t>85.08</a:t>
            </a:r>
            <a:endParaRPr lang="en-US" altLang="en-US" sz="3200" b="1">
              <a:solidFill>
                <a:srgbClr val="C05F2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893300" y="2743200"/>
            <a:ext cx="1651000" cy="3175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14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硕士</a:t>
            </a:r>
            <a:r>
              <a:rPr lang="en-US" altLang="zh-CN" sz="14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GPA</a:t>
            </a:r>
            <a:endParaRPr lang="en-US" altLang="zh-CN" sz="14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35000" y="3784600"/>
            <a:ext cx="6350000" cy="6223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3200" b="1">
                <a:solidFill>
                  <a:srgbClr val="C05F2C"/>
                </a:solidFill>
                <a:latin typeface="微软雅黑" panose="020B0503020204020204" charset="-122"/>
                <a:ea typeface="微软雅黑" panose="020B0503020204020204" charset="-122"/>
              </a:rPr>
              <a:t>全国一等奖</a:t>
            </a:r>
            <a:endParaRPr lang="zh-CN" altLang="en-US" sz="3200" b="1">
              <a:solidFill>
                <a:srgbClr val="C05F2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60400" y="4521200"/>
            <a:ext cx="6921500" cy="838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2000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</a:t>
            </a:r>
            <a:r>
              <a:rPr lang="en-US" altLang="zh-CN" sz="2000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17 </a:t>
            </a:r>
            <a:r>
              <a:rPr lang="zh-CN" altLang="en-US" sz="2000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届全国大学生智能汽车竞赛</a:t>
            </a:r>
            <a:r>
              <a:rPr lang="en-US" altLang="zh-CN" sz="2000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
</a:t>
            </a:r>
            <a:r>
              <a:rPr lang="zh-CN" altLang="en-US" sz="2000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百度智慧交通组</a:t>
            </a:r>
            <a:endParaRPr lang="zh-CN" altLang="en-US" sz="2000">
              <a:solidFill>
                <a:srgbClr val="2B272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60400" y="5499100"/>
            <a:ext cx="6921500" cy="6858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16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目标检测、车辆与行人感知</a:t>
            </a:r>
            <a:r>
              <a:rPr lang="en-US" altLang="zh-CN" sz="16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
</a:t>
            </a:r>
            <a:r>
              <a:rPr lang="zh-CN" altLang="en-US" sz="16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双臂机械臂操作与</a:t>
            </a:r>
            <a:r>
              <a:rPr lang="en-US" altLang="zh-CN" sz="16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MuJoCo </a:t>
            </a:r>
            <a:r>
              <a:rPr lang="zh-CN" altLang="en-US" sz="16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仿真</a:t>
            </a:r>
            <a:endParaRPr lang="zh-CN" altLang="en-US" sz="16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6" name="图片 15" descr="ug_c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3925" y="3733800"/>
            <a:ext cx="2659380" cy="2476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609600" y="368300"/>
            <a:ext cx="10414000" cy="2921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 sz="1200" b="1">
                <a:solidFill>
                  <a:srgbClr val="C05F2C"/>
                </a:solidFill>
                <a:latin typeface="微软雅黑" panose="020B0503020204020204" charset="-122"/>
                <a:ea typeface="微软雅黑" panose="020B0503020204020204" charset="-122"/>
              </a:rPr>
              <a:t>PUBLICATIONS  /  2024</a:t>
            </a:r>
            <a:endParaRPr lang="en-US" altLang="en-US" sz="1200" b="1">
              <a:solidFill>
                <a:srgbClr val="C05F2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9600" y="889000"/>
            <a:ext cx="10731500" cy="6731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32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</a:rPr>
              <a:t>论文</a:t>
            </a:r>
            <a:endParaRPr lang="zh-CN" altLang="en-US" sz="3200" b="1">
              <a:solidFill>
                <a:srgbClr val="2B272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09600" y="6451600"/>
            <a:ext cx="5334000" cy="254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周苍田</a:t>
            </a:r>
            <a:r>
              <a:rPr lang="en-US" altLang="zh-CN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/  </a:t>
            </a:r>
            <a:r>
              <a:rPr lang="zh-CN" altLang="en-US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具身智能</a:t>
            </a:r>
            <a:endParaRPr lang="zh-CN" altLang="en-US" sz="10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934700" y="6451600"/>
            <a:ext cx="635000" cy="254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spcAft>
                <a:spcPts val="500"/>
              </a:spcAft>
            </a:pPr>
            <a:r>
              <a:rPr lang="en-US" altLang="en-US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en-US" altLang="en-US" sz="10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35000" y="1968500"/>
            <a:ext cx="10845800" cy="1397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 sz="23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</a:rPr>
              <a:t>A robust defect detection method with a
generalization enhancer and cross-modality
aggregator for cylinder bores.</a:t>
            </a:r>
            <a:endParaRPr lang="en-US" altLang="en-US" sz="2300" b="1">
              <a:solidFill>
                <a:srgbClr val="2B272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60400" y="3492500"/>
            <a:ext cx="10820400" cy="3937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>
                <a:solidFill>
                  <a:srgbClr val="C05F2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EAAI 2024    CCF-C    </a:t>
            </a:r>
            <a:r>
              <a:rPr lang="zh-CN" altLang="en-US">
                <a:solidFill>
                  <a:srgbClr val="C05F2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第三作者</a:t>
            </a:r>
            <a:endParaRPr lang="zh-CN" altLang="en-US">
              <a:solidFill>
                <a:srgbClr val="C05F2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35000" y="4470400"/>
            <a:ext cx="10845800" cy="10287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 sz="23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</a:rPr>
              <a:t>RoMATer: An end-to-end robust multiaircraft
tracker with transformers.</a:t>
            </a:r>
            <a:endParaRPr lang="en-US" altLang="en-US" sz="2300" b="1">
              <a:solidFill>
                <a:srgbClr val="2B272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60400" y="5702300"/>
            <a:ext cx="10820400" cy="3937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>
                <a:solidFill>
                  <a:srgbClr val="C05F2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IJCNN 2024    CCF-C    </a:t>
            </a:r>
            <a:r>
              <a:rPr lang="zh-CN" altLang="en-US">
                <a:solidFill>
                  <a:srgbClr val="C05F2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学生第三作者</a:t>
            </a:r>
            <a:endParaRPr lang="zh-CN" altLang="en-US">
              <a:solidFill>
                <a:srgbClr val="C05F2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609600" y="368300"/>
            <a:ext cx="10414000" cy="2921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 sz="1200" b="1">
                <a:solidFill>
                  <a:srgbClr val="C05F2C"/>
                </a:solidFill>
                <a:latin typeface="微软雅黑" panose="020B0503020204020204" charset="-122"/>
                <a:ea typeface="微软雅黑" panose="020B0503020204020204" charset="-122"/>
              </a:rPr>
              <a:t>MANUSCRIPTS  /  2027</a:t>
            </a:r>
            <a:endParaRPr lang="en-US" altLang="en-US" sz="1200" b="1">
              <a:solidFill>
                <a:srgbClr val="C05F2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9600" y="889000"/>
            <a:ext cx="10731500" cy="6731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32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</a:rPr>
              <a:t>在投论文</a:t>
            </a:r>
            <a:endParaRPr lang="zh-CN" altLang="en-US" sz="3200" b="1">
              <a:solidFill>
                <a:srgbClr val="2B272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09600" y="6451600"/>
            <a:ext cx="5334000" cy="254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周苍田</a:t>
            </a:r>
            <a:r>
              <a:rPr lang="en-US" altLang="zh-CN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/  </a:t>
            </a:r>
            <a:r>
              <a:rPr lang="zh-CN" altLang="en-US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具身智能</a:t>
            </a:r>
            <a:endParaRPr lang="zh-CN" altLang="en-US" sz="10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934700" y="6451600"/>
            <a:ext cx="635000" cy="254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spcAft>
                <a:spcPts val="500"/>
              </a:spcAft>
            </a:pPr>
            <a:r>
              <a:rPr lang="en-US" altLang="en-US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en-US" altLang="en-US" sz="10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35000" y="1968500"/>
            <a:ext cx="10845800" cy="1397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 sz="23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</a:rPr>
              <a:t>From Isolated Views to Holistic Logic:
Learning Joint Multi-Scene Understanding for
Embodied AI with Vision-Language Models.</a:t>
            </a:r>
            <a:endParaRPr lang="en-US" altLang="en-US" sz="2300" b="1">
              <a:solidFill>
                <a:srgbClr val="2B272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60400" y="3492500"/>
            <a:ext cx="10820400" cy="3937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>
                <a:solidFill>
                  <a:srgbClr val="C05F2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AAAI 2027    </a:t>
            </a:r>
            <a:r>
              <a:rPr lang="zh-CN" altLang="en-US">
                <a:solidFill>
                  <a:srgbClr val="C05F2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在投</a:t>
            </a:r>
            <a:r>
              <a:rPr lang="en-US" altLang="zh-CN">
                <a:solidFill>
                  <a:srgbClr val="C05F2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CCF-A    </a:t>
            </a:r>
            <a:r>
              <a:rPr lang="zh-CN" altLang="en-US">
                <a:solidFill>
                  <a:srgbClr val="C05F2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共同第一作者</a:t>
            </a:r>
            <a:endParaRPr lang="zh-CN" altLang="en-US">
              <a:solidFill>
                <a:srgbClr val="C05F2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35000" y="4356100"/>
            <a:ext cx="10845800" cy="13335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 sz="23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</a:rPr>
              <a:t>OpenMorphoQuery: From Visual Morphology Prompts
to Target-Grounded Queries for Unseen
Industrial Defect Localization.</a:t>
            </a:r>
            <a:endParaRPr lang="en-US" altLang="en-US" sz="2300" b="1">
              <a:solidFill>
                <a:srgbClr val="2B272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60400" y="5803900"/>
            <a:ext cx="10820400" cy="3937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>
                <a:solidFill>
                  <a:srgbClr val="C05F2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ICLR 2027    </a:t>
            </a:r>
            <a:r>
              <a:rPr lang="zh-CN" altLang="en-US">
                <a:solidFill>
                  <a:srgbClr val="C05F2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在投</a:t>
            </a:r>
            <a:r>
              <a:rPr lang="en-US" altLang="zh-CN">
                <a:solidFill>
                  <a:srgbClr val="C05F2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CCF-A    </a:t>
            </a:r>
            <a:r>
              <a:rPr lang="zh-CN" altLang="en-US">
                <a:solidFill>
                  <a:srgbClr val="C05F2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第三作者</a:t>
            </a:r>
            <a:endParaRPr lang="zh-CN" altLang="en-US">
              <a:solidFill>
                <a:srgbClr val="C05F2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609600" y="368300"/>
            <a:ext cx="10414000" cy="2921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 sz="1200" b="1">
                <a:solidFill>
                  <a:srgbClr val="C05F2C"/>
                </a:solidFill>
                <a:latin typeface="微软雅黑" panose="020B0503020204020204" charset="-122"/>
                <a:ea typeface="微软雅黑" panose="020B0503020204020204" charset="-122"/>
              </a:rPr>
              <a:t>INTERNSHIPS</a:t>
            </a:r>
            <a:endParaRPr lang="en-US" altLang="en-US" sz="1200" b="1">
              <a:solidFill>
                <a:srgbClr val="C05F2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9600" y="889000"/>
            <a:ext cx="10731500" cy="6731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32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</a:rPr>
              <a:t>实习经历</a:t>
            </a:r>
            <a:endParaRPr lang="zh-CN" altLang="en-US" sz="3200" b="1">
              <a:solidFill>
                <a:srgbClr val="2B272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09600" y="6451600"/>
            <a:ext cx="5334000" cy="254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周苍田</a:t>
            </a:r>
            <a:r>
              <a:rPr lang="en-US" altLang="zh-CN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/  </a:t>
            </a:r>
            <a:r>
              <a:rPr lang="zh-CN" altLang="en-US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具身智能</a:t>
            </a:r>
            <a:endParaRPr lang="zh-CN" altLang="en-US" sz="10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934700" y="6451600"/>
            <a:ext cx="635000" cy="254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spcAft>
                <a:spcPts val="500"/>
              </a:spcAft>
            </a:pPr>
            <a:r>
              <a:rPr lang="en-US" altLang="en-US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</a:rPr>
              <a:t>05</a:t>
            </a:r>
            <a:endParaRPr lang="en-US" altLang="en-US" sz="10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 5" descr="j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000" y="2222500"/>
            <a:ext cx="762000" cy="762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778000" y="2159000"/>
            <a:ext cx="6223000" cy="4445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24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京东物流</a:t>
            </a:r>
            <a:r>
              <a:rPr lang="en-US" altLang="zh-CN" sz="24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X </a:t>
            </a:r>
            <a:r>
              <a:rPr lang="zh-CN" altLang="en-US" sz="24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科技部</a:t>
            </a:r>
            <a:endParaRPr lang="zh-CN" altLang="en-US" sz="2400" b="1">
              <a:solidFill>
                <a:srgbClr val="2B272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153400" y="2209800"/>
            <a:ext cx="3403600" cy="381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spcAft>
                <a:spcPts val="500"/>
              </a:spcAft>
            </a:pPr>
            <a:r>
              <a:rPr lang="en-US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</a:rPr>
              <a:t>2025.08–2026.02</a:t>
            </a:r>
            <a:endParaRPr lang="en-US" altLang="en-US" sz="17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778000" y="2743200"/>
            <a:ext cx="9652000" cy="4191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跨视角</a:t>
            </a:r>
            <a:r>
              <a:rPr lang="en-US" altLang="zh-CN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VLM </a:t>
            </a:r>
            <a:r>
              <a:rPr lang="zh-CN" altLang="en-US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分拣与强化学习码垛</a:t>
            </a:r>
            <a:endParaRPr lang="zh-CN" altLang="en-US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" name="图片 9" descr="无界动力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" y="3665855"/>
            <a:ext cx="762000" cy="66865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778000" y="3556000"/>
            <a:ext cx="6223000" cy="4445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24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</a:rPr>
              <a:t>无界动力</a:t>
            </a:r>
            <a:endParaRPr lang="zh-CN" altLang="en-US" sz="2400" b="1">
              <a:solidFill>
                <a:srgbClr val="2B272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153400" y="3606800"/>
            <a:ext cx="3403600" cy="381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spcAft>
                <a:spcPts val="500"/>
              </a:spcAft>
            </a:pPr>
            <a:r>
              <a:rPr lang="en-US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</a:rPr>
              <a:t>2026.05–2026.07</a:t>
            </a:r>
            <a:endParaRPr lang="en-US" altLang="en-US" sz="17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778000" y="4140200"/>
            <a:ext cx="9652000" cy="4191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π0.5 </a:t>
            </a:r>
            <a:r>
              <a:rPr lang="zh-CN" altLang="en-US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跨本体混训与子模块消融</a:t>
            </a:r>
            <a:endParaRPr lang="zh-CN" altLang="en-US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4" name="图片 13" descr="xiaomi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0" y="5016500"/>
            <a:ext cx="762000" cy="76200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1778000" y="4953000"/>
            <a:ext cx="6223000" cy="4445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24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</a:rPr>
              <a:t>小米</a:t>
            </a:r>
            <a:endParaRPr lang="zh-CN" altLang="en-US" sz="2400" b="1">
              <a:solidFill>
                <a:srgbClr val="2B272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153400" y="5003800"/>
            <a:ext cx="3403600" cy="381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spcAft>
                <a:spcPts val="500"/>
              </a:spcAft>
            </a:pPr>
            <a:r>
              <a:rPr lang="en-US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2026.07–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至今</a:t>
            </a:r>
            <a:endParaRPr lang="zh-CN" altLang="en-US" sz="17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778000" y="5537200"/>
            <a:ext cx="9652000" cy="4191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RGB–Optical Flow </a:t>
            </a:r>
            <a:r>
              <a:rPr lang="zh-CN" altLang="en-US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双流</a:t>
            </a:r>
            <a:r>
              <a:rPr lang="en-US" altLang="zh-CN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WAM</a:t>
            </a:r>
            <a:endParaRPr lang="en-US" altLang="zh-CN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609600" y="368300"/>
            <a:ext cx="10414000" cy="2921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 sz="1200" b="1">
                <a:solidFill>
                  <a:srgbClr val="C05F2C"/>
                </a:solidFill>
                <a:latin typeface="微软雅黑" panose="020B0503020204020204" charset="-122"/>
                <a:ea typeface="微软雅黑" panose="020B0503020204020204" charset="-122"/>
              </a:rPr>
              <a:t>JD LOGISTICS  /  2025.11–2026.02</a:t>
            </a:r>
            <a:endParaRPr lang="en-US" altLang="en-US" sz="1200" b="1">
              <a:solidFill>
                <a:srgbClr val="C05F2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9600" y="889000"/>
            <a:ext cx="10731500" cy="6731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 sz="32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HUGIN</a:t>
            </a:r>
            <a:r>
              <a:rPr lang="zh-CN" altLang="en-US" sz="32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：跨视角物流分拣</a:t>
            </a:r>
            <a:endParaRPr lang="zh-CN" altLang="en-US" sz="3200" b="1">
              <a:solidFill>
                <a:srgbClr val="2B272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35000" y="1600200"/>
            <a:ext cx="10693400" cy="4318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AAAI 2027 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投稿，共同第一作者，在投</a:t>
            </a:r>
            <a:endParaRPr lang="zh-CN" altLang="en-US" sz="17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09600" y="6451600"/>
            <a:ext cx="5334000" cy="254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周苍田</a:t>
            </a:r>
            <a:r>
              <a:rPr lang="en-US" altLang="zh-CN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/  </a:t>
            </a:r>
            <a:r>
              <a:rPr lang="zh-CN" altLang="en-US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具身智能</a:t>
            </a:r>
            <a:endParaRPr lang="zh-CN" altLang="en-US" sz="10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934700" y="6451600"/>
            <a:ext cx="635000" cy="254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spcAft>
                <a:spcPts val="500"/>
              </a:spcAft>
            </a:pPr>
            <a:r>
              <a:rPr lang="en-US" altLang="en-US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</a:rPr>
              <a:t>06</a:t>
            </a:r>
            <a:endParaRPr lang="en-US" altLang="en-US" sz="10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7" name="图片 6" descr="j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47400" y="330200"/>
            <a:ext cx="431800" cy="4318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35000" y="2413000"/>
            <a:ext cx="4508500" cy="381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 sz="19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2+ </a:t>
            </a:r>
            <a:r>
              <a:rPr lang="zh-CN" altLang="en-US" sz="19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个格口，</a:t>
            </a:r>
            <a:r>
              <a:rPr lang="en-US" altLang="zh-CN" sz="19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 </a:t>
            </a:r>
            <a:r>
              <a:rPr lang="zh-CN" altLang="en-US" sz="19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个笼车</a:t>
            </a:r>
            <a:endParaRPr lang="zh-CN" altLang="en-US" sz="1900" b="1">
              <a:solidFill>
                <a:srgbClr val="2B272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35000" y="2882900"/>
            <a:ext cx="4508500" cy="8128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单臂同时服务多个分拣区域。</a:t>
            </a:r>
            <a:r>
              <a:rPr lang="en-US" altLang="zh-CN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
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单个相机只覆盖局部场景。</a:t>
            </a:r>
            <a:endParaRPr lang="zh-CN" altLang="en-US" sz="17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35000" y="4127500"/>
            <a:ext cx="4508500" cy="381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19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多视角</a:t>
            </a:r>
            <a:r>
              <a:rPr lang="en-US" altLang="zh-CN" sz="19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VLM </a:t>
            </a:r>
            <a:r>
              <a:rPr lang="zh-CN" altLang="en-US" sz="19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规划</a:t>
            </a:r>
            <a:endParaRPr lang="zh-CN" altLang="en-US" sz="1900" b="1">
              <a:solidFill>
                <a:srgbClr val="2B272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35000" y="4597400"/>
            <a:ext cx="4508500" cy="8255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根据互补观测生成抓取与放置计划，</a:t>
            </a:r>
            <a:r>
              <a:rPr lang="en-US" altLang="zh-CN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
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由机械臂控制器执行。</a:t>
            </a:r>
            <a:endParaRPr lang="zh-CN" altLang="en-US" sz="17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2" name="图片 11" descr="jd_sysarch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3055" y="2184400"/>
            <a:ext cx="6155055" cy="36830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422900" y="5905500"/>
            <a:ext cx="6096000" cy="2921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spcAft>
                <a:spcPts val="500"/>
              </a:spcAft>
            </a:pPr>
            <a:r>
              <a:rPr lang="zh-CN" altLang="en-US" sz="12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</a:rPr>
              <a:t>原始系统架构</a:t>
            </a:r>
            <a:endParaRPr lang="zh-CN" altLang="en-US" sz="12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609600" y="368300"/>
            <a:ext cx="10414000" cy="2921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 sz="1200" b="1">
                <a:solidFill>
                  <a:srgbClr val="C05F2C"/>
                </a:solidFill>
                <a:latin typeface="微软雅黑" panose="020B0503020204020204" charset="-122"/>
                <a:ea typeface="微软雅黑" panose="020B0503020204020204" charset="-122"/>
              </a:rPr>
              <a:t>JD LOGISTICS  /  METHOD &amp; RESULTS</a:t>
            </a:r>
            <a:endParaRPr lang="en-US" altLang="en-US" sz="1200" b="1">
              <a:solidFill>
                <a:srgbClr val="C05F2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9600" y="889000"/>
            <a:ext cx="10731500" cy="6731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 sz="32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HUGIN</a:t>
            </a:r>
            <a:r>
              <a:rPr lang="zh-CN" altLang="en-US" sz="32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：数据扩增与全局上下文监督</a:t>
            </a:r>
            <a:endParaRPr lang="zh-CN" altLang="en-US" sz="3200" b="1">
              <a:solidFill>
                <a:srgbClr val="2B272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09600" y="6451600"/>
            <a:ext cx="5334000" cy="254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周苍田</a:t>
            </a:r>
            <a:r>
              <a:rPr lang="en-US" altLang="zh-CN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/  </a:t>
            </a:r>
            <a:r>
              <a:rPr lang="zh-CN" altLang="en-US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具身智能</a:t>
            </a:r>
            <a:endParaRPr lang="zh-CN" altLang="en-US" sz="10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934700" y="6451600"/>
            <a:ext cx="635000" cy="254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spcAft>
                <a:spcPts val="500"/>
              </a:spcAft>
            </a:pPr>
            <a:r>
              <a:rPr lang="en-US" altLang="en-US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</a:rPr>
              <a:t>07</a:t>
            </a:r>
            <a:endParaRPr lang="en-US" altLang="en-US" sz="10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 5" descr="j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47400" y="330200"/>
            <a:ext cx="431800" cy="4318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35000" y="1917700"/>
            <a:ext cx="3556000" cy="9144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 sz="4800" b="1">
                <a:solidFill>
                  <a:srgbClr val="C05F2C"/>
                </a:solidFill>
                <a:latin typeface="微软雅黑" panose="020B0503020204020204" charset="-122"/>
                <a:ea typeface="微软雅黑" panose="020B0503020204020204" charset="-122"/>
              </a:rPr>
              <a:t>78.8%</a:t>
            </a:r>
            <a:endParaRPr lang="en-US" altLang="en-US" sz="4800" b="1">
              <a:solidFill>
                <a:srgbClr val="C05F2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73100" y="2895600"/>
            <a:ext cx="4508500" cy="381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SortingBench </a:t>
            </a:r>
            <a:r>
              <a:rPr lang="zh-CN" altLang="en-US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准确率</a:t>
            </a:r>
            <a:endParaRPr lang="zh-CN" altLang="en-US">
              <a:solidFill>
                <a:srgbClr val="2B272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9" name="表格 8"/>
          <p:cNvGraphicFramePr/>
          <p:nvPr/>
        </p:nvGraphicFramePr>
        <p:xfrm>
          <a:off x="635000" y="3556000"/>
          <a:ext cx="5105400" cy="223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9800"/>
                <a:gridCol w="1625600"/>
              </a:tblGrid>
              <a:tr h="5588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5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方法</a:t>
                      </a:r>
                      <a:endParaRPr lang="zh-CN" altLang="en-US" sz="15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52400" marR="152400" marT="101600" marB="101600">
                    <a:lnL w="12700" cmpd="sng">
                      <a:solidFill>
                        <a:srgbClr val="FAF6EE"/>
                      </a:solidFill>
                    </a:lnL>
                    <a:lnR w="12700" cmpd="sng">
                      <a:solidFill>
                        <a:srgbClr val="FAF6EE"/>
                      </a:solidFill>
                    </a:lnR>
                    <a:lnT w="12700" cmpd="sng">
                      <a:solidFill>
                        <a:srgbClr val="FAF6EE"/>
                      </a:solidFill>
                    </a:lnT>
                    <a:lnB w="12700" cmpd="sng">
                      <a:solidFill>
                        <a:srgbClr val="FAF6EE"/>
                      </a:solidFill>
                    </a:lnB>
                    <a:solidFill>
                      <a:srgbClr val="2B2723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5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准确率</a:t>
                      </a:r>
                      <a:endParaRPr lang="zh-CN" altLang="en-US" sz="15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52400" marR="152400" marT="101600" marB="101600">
                    <a:lnL w="12700" cmpd="sng">
                      <a:solidFill>
                        <a:srgbClr val="FAF6EE"/>
                      </a:solidFill>
                    </a:lnL>
                    <a:lnR w="12700" cmpd="sng">
                      <a:solidFill>
                        <a:srgbClr val="FAF6EE"/>
                      </a:solidFill>
                    </a:lnR>
                    <a:lnT w="12700" cmpd="sng">
                      <a:solidFill>
                        <a:srgbClr val="FAF6EE"/>
                      </a:solidFill>
                    </a:lnT>
                    <a:lnB w="12700" cmpd="sng">
                      <a:solidFill>
                        <a:srgbClr val="FAF6EE"/>
                      </a:solidFill>
                    </a:lnB>
                    <a:solidFill>
                      <a:srgbClr val="2B2723"/>
                    </a:solidFill>
                  </a:tcPr>
                </a:tc>
              </a:tr>
              <a:tr h="5588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500" b="0">
                          <a:solidFill>
                            <a:srgbClr val="2B2723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零样本</a:t>
                      </a:r>
                      <a:r>
                        <a:rPr lang="en-US" altLang="zh-CN" sz="1500" b="0">
                          <a:solidFill>
                            <a:srgbClr val="2B2723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Qwen3-VL</a:t>
                      </a:r>
                      <a:endParaRPr lang="en-US" altLang="zh-CN" sz="1500" b="0">
                        <a:solidFill>
                          <a:srgbClr val="2B272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52400" marR="152400" marT="101600" marB="101600">
                    <a:lnL w="12700" cmpd="sng">
                      <a:solidFill>
                        <a:srgbClr val="FAF6EE"/>
                      </a:solidFill>
                    </a:lnL>
                    <a:lnR w="12700" cmpd="sng">
                      <a:solidFill>
                        <a:srgbClr val="FAF6EE"/>
                      </a:solidFill>
                    </a:lnR>
                    <a:lnT w="12700" cmpd="sng">
                      <a:solidFill>
                        <a:srgbClr val="FAF6EE"/>
                      </a:solidFill>
                    </a:lnT>
                    <a:lnB w="12700" cmpd="sng">
                      <a:solidFill>
                        <a:srgbClr val="FAF6EE"/>
                      </a:solidFill>
                    </a:lnB>
                    <a:solidFill>
                      <a:srgbClr val="FAF6EE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US" sz="1500" b="0">
                          <a:solidFill>
                            <a:srgbClr val="2B272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0%</a:t>
                      </a:r>
                      <a:endParaRPr lang="en-US" altLang="en-US" sz="1500" b="0">
                        <a:solidFill>
                          <a:srgbClr val="2B272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52400" marR="152400" marT="101600" marB="101600">
                    <a:lnL w="12700" cmpd="sng">
                      <a:solidFill>
                        <a:srgbClr val="FAF6EE"/>
                      </a:solidFill>
                    </a:lnL>
                    <a:lnR w="12700" cmpd="sng">
                      <a:solidFill>
                        <a:srgbClr val="FAF6EE"/>
                      </a:solidFill>
                    </a:lnR>
                    <a:lnT w="12700" cmpd="sng">
                      <a:solidFill>
                        <a:srgbClr val="FAF6EE"/>
                      </a:solidFill>
                    </a:lnT>
                    <a:lnB w="12700" cmpd="sng">
                      <a:solidFill>
                        <a:srgbClr val="FAF6EE"/>
                      </a:solidFill>
                    </a:lnB>
                    <a:solidFill>
                      <a:srgbClr val="FAF6EE"/>
                    </a:solidFill>
                  </a:tcPr>
                </a:tc>
              </a:tr>
              <a:tr h="5588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US" sz="1500" b="0">
                          <a:solidFill>
                            <a:srgbClr val="2B2723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SFT</a:t>
                      </a:r>
                      <a:r>
                        <a:rPr lang="zh-CN" altLang="en-US" sz="1500" b="0">
                          <a:solidFill>
                            <a:srgbClr val="2B2723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</a:t>
                      </a:r>
                      <a:r>
                        <a:rPr lang="en-US" altLang="zh-CN" sz="1500" b="0">
                          <a:solidFill>
                            <a:srgbClr val="2B2723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2k </a:t>
                      </a:r>
                      <a:r>
                        <a:rPr lang="zh-CN" altLang="en-US" sz="1500" b="0">
                          <a:solidFill>
                            <a:srgbClr val="2B2723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原始数据）</a:t>
                      </a:r>
                      <a:endParaRPr lang="zh-CN" altLang="en-US" sz="1500" b="0">
                        <a:solidFill>
                          <a:srgbClr val="2B272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52400" marR="152400" marT="101600" marB="101600">
                    <a:lnL w="12700" cmpd="sng">
                      <a:solidFill>
                        <a:srgbClr val="FAF6EE"/>
                      </a:solidFill>
                    </a:lnL>
                    <a:lnR w="12700" cmpd="sng">
                      <a:solidFill>
                        <a:srgbClr val="FAF6EE"/>
                      </a:solidFill>
                    </a:lnR>
                    <a:lnT w="12700" cmpd="sng">
                      <a:solidFill>
                        <a:srgbClr val="FAF6EE"/>
                      </a:solidFill>
                    </a:lnT>
                    <a:lnB w="12700" cmpd="sng">
                      <a:solidFill>
                        <a:srgbClr val="FAF6EE"/>
                      </a:solidFill>
                    </a:lnB>
                    <a:solidFill>
                      <a:srgbClr val="FAF6EE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US" sz="1500" b="0">
                          <a:solidFill>
                            <a:srgbClr val="2B272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63.6%</a:t>
                      </a:r>
                      <a:endParaRPr lang="en-US" altLang="en-US" sz="1500" b="0">
                        <a:solidFill>
                          <a:srgbClr val="2B272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52400" marR="152400" marT="101600" marB="101600">
                    <a:lnL w="12700" cmpd="sng">
                      <a:solidFill>
                        <a:srgbClr val="FAF6EE"/>
                      </a:solidFill>
                    </a:lnL>
                    <a:lnR w="12700" cmpd="sng">
                      <a:solidFill>
                        <a:srgbClr val="FAF6EE"/>
                      </a:solidFill>
                    </a:lnR>
                    <a:lnT w="12700" cmpd="sng">
                      <a:solidFill>
                        <a:srgbClr val="FAF6EE"/>
                      </a:solidFill>
                    </a:lnT>
                    <a:lnB w="12700" cmpd="sng">
                      <a:solidFill>
                        <a:srgbClr val="FAF6EE"/>
                      </a:solidFill>
                    </a:lnB>
                    <a:solidFill>
                      <a:srgbClr val="FAF6EE"/>
                    </a:solidFill>
                  </a:tcPr>
                </a:tc>
              </a:tr>
              <a:tr h="5588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US" sz="1500" b="1">
                          <a:solidFill>
                            <a:srgbClr val="C05F2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HUGIN</a:t>
                      </a:r>
                      <a:endParaRPr lang="en-US" altLang="en-US" sz="1500" b="1">
                        <a:solidFill>
                          <a:srgbClr val="C05F2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52400" marR="152400" marT="101600" marB="101600">
                    <a:lnL w="12700" cmpd="sng">
                      <a:solidFill>
                        <a:srgbClr val="FAF6EE"/>
                      </a:solidFill>
                    </a:lnL>
                    <a:lnR w="12700" cmpd="sng">
                      <a:solidFill>
                        <a:srgbClr val="FAF6EE"/>
                      </a:solidFill>
                    </a:lnR>
                    <a:lnT w="12700" cmpd="sng">
                      <a:solidFill>
                        <a:srgbClr val="FAF6EE"/>
                      </a:solidFill>
                    </a:lnT>
                    <a:lnB w="12700" cmpd="sng">
                      <a:solidFill>
                        <a:srgbClr val="FAF6EE"/>
                      </a:solidFill>
                    </a:lnB>
                    <a:solidFill>
                      <a:srgbClr val="F7E9D8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US" sz="1500" b="1">
                          <a:solidFill>
                            <a:srgbClr val="C05F2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78.8%</a:t>
                      </a:r>
                      <a:endParaRPr lang="en-US" altLang="en-US" sz="1500" b="1">
                        <a:solidFill>
                          <a:srgbClr val="C05F2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52400" marR="152400" marT="101600" marB="101600">
                    <a:lnL w="12700" cmpd="sng">
                      <a:solidFill>
                        <a:srgbClr val="FAF6EE"/>
                      </a:solidFill>
                    </a:lnL>
                    <a:lnR w="12700" cmpd="sng">
                      <a:solidFill>
                        <a:srgbClr val="FAF6EE"/>
                      </a:solidFill>
                    </a:lnR>
                    <a:lnT w="12700" cmpd="sng">
                      <a:solidFill>
                        <a:srgbClr val="FAF6EE"/>
                      </a:solidFill>
                    </a:lnT>
                    <a:lnB w="12700" cmpd="sng">
                      <a:solidFill>
                        <a:srgbClr val="FAF6EE"/>
                      </a:solidFill>
                    </a:lnB>
                    <a:solidFill>
                      <a:srgbClr val="F7E9D8"/>
                    </a:solidFill>
                  </a:tcPr>
                </a:tc>
              </a:tr>
            </a:tbl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635000" y="5918200"/>
            <a:ext cx="5715000" cy="3175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13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较</a:t>
            </a:r>
            <a:r>
              <a:rPr lang="en-US" altLang="zh-CN" sz="13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SFT </a:t>
            </a:r>
            <a:r>
              <a:rPr lang="zh-CN" altLang="en-US" sz="13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提升</a:t>
            </a:r>
            <a:r>
              <a:rPr lang="en-US" altLang="zh-CN" sz="13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15.2 </a:t>
            </a:r>
            <a:r>
              <a:rPr lang="zh-CN" altLang="en-US" sz="13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个百分点（相对</a:t>
            </a:r>
            <a:r>
              <a:rPr lang="en-US" altLang="zh-CN" sz="13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+23.9%</a:t>
            </a:r>
            <a:r>
              <a:rPr lang="zh-CN" altLang="en-US" sz="13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zh-CN" altLang="en-US" sz="13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1" name="图片 10" descr="jd_hugin_arch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3000" y="2019300"/>
            <a:ext cx="5346700" cy="279400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6223000" y="4876800"/>
            <a:ext cx="5461000" cy="381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 sz="19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EDA</a:t>
            </a:r>
            <a:r>
              <a:rPr lang="zh-CN" altLang="en-US" sz="19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en-US" altLang="zh-CN" sz="19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2k </a:t>
            </a:r>
            <a:r>
              <a:rPr lang="zh-CN" altLang="en-US" sz="19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扩增至</a:t>
            </a:r>
            <a:r>
              <a:rPr lang="en-US" altLang="zh-CN" sz="19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26k</a:t>
            </a:r>
            <a:endParaRPr lang="en-US" altLang="zh-CN" sz="1900" b="1">
              <a:solidFill>
                <a:srgbClr val="2B272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223000" y="5346700"/>
            <a:ext cx="5461000" cy="355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子任务拆分、辅助感知与通用</a:t>
            </a:r>
            <a:r>
              <a:rPr lang="en-US" altLang="zh-CN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VQA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7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223000" y="5727700"/>
            <a:ext cx="5334000" cy="5588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 sz="1600">
                <a:solidFill>
                  <a:srgbClr val="C05F2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GCR </a:t>
            </a:r>
            <a:r>
              <a:rPr lang="zh-CN" altLang="en-US" sz="1600">
                <a:solidFill>
                  <a:srgbClr val="C05F2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强化全局多图上下文利用，零额外推理开销。</a:t>
            </a:r>
            <a:endParaRPr lang="zh-CN" altLang="en-US" sz="1600">
              <a:solidFill>
                <a:srgbClr val="C05F2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609600" y="368300"/>
            <a:ext cx="10414000" cy="2921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 sz="1200" b="1">
                <a:solidFill>
                  <a:srgbClr val="C05F2C"/>
                </a:solidFill>
                <a:latin typeface="微软雅黑" panose="020B0503020204020204" charset="-122"/>
                <a:ea typeface="微软雅黑" panose="020B0503020204020204" charset="-122"/>
              </a:rPr>
              <a:t>JD LOGISTICS  /  2025.09–2025.11</a:t>
            </a:r>
            <a:endParaRPr lang="en-US" altLang="en-US" sz="1200" b="1">
              <a:solidFill>
                <a:srgbClr val="C05F2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9600" y="889000"/>
            <a:ext cx="10731500" cy="6731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 sz="32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CoPack</a:t>
            </a:r>
            <a:r>
              <a:rPr lang="zh-CN" altLang="en-US" sz="32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：强化学习码垛的</a:t>
            </a:r>
            <a:r>
              <a:rPr lang="en-US" altLang="zh-CN" sz="32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Sim2Real</a:t>
            </a:r>
            <a:endParaRPr lang="en-US" altLang="zh-CN" sz="3200" b="1">
              <a:solidFill>
                <a:srgbClr val="2B272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09600" y="6451600"/>
            <a:ext cx="5334000" cy="254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周苍田</a:t>
            </a:r>
            <a:r>
              <a:rPr lang="en-US" altLang="zh-CN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/  </a:t>
            </a:r>
            <a:r>
              <a:rPr lang="zh-CN" altLang="en-US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具身智能</a:t>
            </a:r>
            <a:endParaRPr lang="zh-CN" altLang="en-US" sz="10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934700" y="6451600"/>
            <a:ext cx="635000" cy="254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spcAft>
                <a:spcPts val="500"/>
              </a:spcAft>
            </a:pPr>
            <a:r>
              <a:rPr lang="en-US" altLang="en-US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</a:rPr>
              <a:t>08</a:t>
            </a:r>
            <a:endParaRPr lang="en-US" altLang="en-US" sz="10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 5" descr="j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47400" y="330200"/>
            <a:ext cx="431800" cy="4318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35000" y="1968500"/>
            <a:ext cx="4445000" cy="8509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 sz="4800" b="1">
                <a:solidFill>
                  <a:srgbClr val="C05F2C"/>
                </a:solidFill>
                <a:latin typeface="微软雅黑" panose="020B0503020204020204" charset="-122"/>
                <a:ea typeface="微软雅黑" panose="020B0503020204020204" charset="-122"/>
              </a:rPr>
              <a:t>35.2%</a:t>
            </a:r>
            <a:endParaRPr lang="en-US" altLang="en-US" sz="4800" b="1">
              <a:solidFill>
                <a:srgbClr val="C05F2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73100" y="2882900"/>
            <a:ext cx="4508500" cy="381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1900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</a:rPr>
              <a:t>产线物品塌落率相对下降</a:t>
            </a:r>
            <a:endParaRPr lang="zh-CN" altLang="en-US" sz="1900">
              <a:solidFill>
                <a:srgbClr val="2B272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9" name="表格 8"/>
          <p:cNvGraphicFramePr/>
          <p:nvPr/>
        </p:nvGraphicFramePr>
        <p:xfrm>
          <a:off x="635000" y="3556000"/>
          <a:ext cx="4660900" cy="116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8500"/>
                <a:gridCol w="1346200"/>
                <a:gridCol w="1346200"/>
              </a:tblGrid>
              <a:tr h="5842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6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指标</a:t>
                      </a:r>
                      <a:endParaRPr lang="zh-CN" altLang="en-US" sz="16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52400" marR="152400" marT="101600" marB="101600">
                    <a:lnL w="12700" cmpd="sng">
                      <a:solidFill>
                        <a:srgbClr val="FAF6EE"/>
                      </a:solidFill>
                    </a:lnL>
                    <a:lnR w="12700" cmpd="sng">
                      <a:solidFill>
                        <a:srgbClr val="FAF6EE"/>
                      </a:solidFill>
                    </a:lnR>
                    <a:lnT w="12700" cmpd="sng">
                      <a:solidFill>
                        <a:srgbClr val="FAF6EE"/>
                      </a:solidFill>
                    </a:lnT>
                    <a:lnB w="12700" cmpd="sng">
                      <a:solidFill>
                        <a:srgbClr val="FAF6EE"/>
                      </a:solidFill>
                    </a:lnB>
                    <a:solidFill>
                      <a:srgbClr val="2B2723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6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部署前</a:t>
                      </a:r>
                      <a:endParaRPr lang="zh-CN" altLang="en-US" sz="16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52400" marR="152400" marT="101600" marB="101600">
                    <a:lnL w="12700" cmpd="sng">
                      <a:solidFill>
                        <a:srgbClr val="FAF6EE"/>
                      </a:solidFill>
                    </a:lnL>
                    <a:lnR w="12700" cmpd="sng">
                      <a:solidFill>
                        <a:srgbClr val="FAF6EE"/>
                      </a:solidFill>
                    </a:lnR>
                    <a:lnT w="12700" cmpd="sng">
                      <a:solidFill>
                        <a:srgbClr val="FAF6EE"/>
                      </a:solidFill>
                    </a:lnT>
                    <a:lnB w="12700" cmpd="sng">
                      <a:solidFill>
                        <a:srgbClr val="FAF6EE"/>
                      </a:solidFill>
                    </a:lnB>
                    <a:solidFill>
                      <a:srgbClr val="2B2723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6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部署后</a:t>
                      </a:r>
                      <a:endParaRPr lang="zh-CN" altLang="en-US" sz="16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52400" marR="152400" marT="101600" marB="101600">
                    <a:lnL w="12700" cmpd="sng">
                      <a:solidFill>
                        <a:srgbClr val="FAF6EE"/>
                      </a:solidFill>
                    </a:lnL>
                    <a:lnR w="12700" cmpd="sng">
                      <a:solidFill>
                        <a:srgbClr val="FAF6EE"/>
                      </a:solidFill>
                    </a:lnR>
                    <a:lnT w="12700" cmpd="sng">
                      <a:solidFill>
                        <a:srgbClr val="FAF6EE"/>
                      </a:solidFill>
                    </a:lnT>
                    <a:lnB w="12700" cmpd="sng">
                      <a:solidFill>
                        <a:srgbClr val="FAF6EE"/>
                      </a:solidFill>
                    </a:lnB>
                    <a:solidFill>
                      <a:srgbClr val="2B2723"/>
                    </a:solidFill>
                  </a:tcPr>
                </a:tc>
              </a:tr>
              <a:tr h="5842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600" b="0">
                          <a:solidFill>
                            <a:srgbClr val="2B2723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塌落率</a:t>
                      </a:r>
                      <a:r>
                        <a:rPr lang="en-US" altLang="zh-CN" sz="1600" b="0">
                          <a:solidFill>
                            <a:srgbClr val="2B2723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ICR</a:t>
                      </a:r>
                      <a:endParaRPr lang="en-US" altLang="zh-CN" sz="1600" b="0">
                        <a:solidFill>
                          <a:srgbClr val="2B272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52400" marR="152400" marT="101600" marB="101600">
                    <a:lnL w="12700" cmpd="sng">
                      <a:solidFill>
                        <a:srgbClr val="FAF6EE"/>
                      </a:solidFill>
                    </a:lnL>
                    <a:lnR w="12700" cmpd="sng">
                      <a:solidFill>
                        <a:srgbClr val="FAF6EE"/>
                      </a:solidFill>
                    </a:lnR>
                    <a:lnT w="12700" cmpd="sng">
                      <a:solidFill>
                        <a:srgbClr val="FAF6EE"/>
                      </a:solidFill>
                    </a:lnT>
                    <a:lnB w="12700" cmpd="sng">
                      <a:solidFill>
                        <a:srgbClr val="FAF6EE"/>
                      </a:solidFill>
                    </a:lnB>
                    <a:solidFill>
                      <a:srgbClr val="FAF6EE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US" sz="1600" b="0">
                          <a:solidFill>
                            <a:srgbClr val="2B272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7.31%</a:t>
                      </a:r>
                      <a:endParaRPr lang="en-US" altLang="en-US" sz="1600" b="0">
                        <a:solidFill>
                          <a:srgbClr val="2B272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52400" marR="152400" marT="101600" marB="101600">
                    <a:lnL w="12700" cmpd="sng">
                      <a:solidFill>
                        <a:srgbClr val="FAF6EE"/>
                      </a:solidFill>
                    </a:lnL>
                    <a:lnR w="12700" cmpd="sng">
                      <a:solidFill>
                        <a:srgbClr val="FAF6EE"/>
                      </a:solidFill>
                    </a:lnR>
                    <a:lnT w="12700" cmpd="sng">
                      <a:solidFill>
                        <a:srgbClr val="FAF6EE"/>
                      </a:solidFill>
                    </a:lnT>
                    <a:lnB w="12700" cmpd="sng">
                      <a:solidFill>
                        <a:srgbClr val="FAF6EE"/>
                      </a:solidFill>
                    </a:lnB>
                    <a:solidFill>
                      <a:srgbClr val="FAF6EE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US" sz="1600" b="0">
                          <a:solidFill>
                            <a:srgbClr val="2B272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4.74%</a:t>
                      </a:r>
                      <a:endParaRPr lang="en-US" altLang="en-US" sz="1600" b="0">
                        <a:solidFill>
                          <a:srgbClr val="2B272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52400" marR="152400" marT="101600" marB="101600">
                    <a:lnL w="12700" cmpd="sng">
                      <a:solidFill>
                        <a:srgbClr val="FAF6EE"/>
                      </a:solidFill>
                    </a:lnL>
                    <a:lnR w="12700" cmpd="sng">
                      <a:solidFill>
                        <a:srgbClr val="FAF6EE"/>
                      </a:solidFill>
                    </a:lnR>
                    <a:lnT w="12700" cmpd="sng">
                      <a:solidFill>
                        <a:srgbClr val="FAF6EE"/>
                      </a:solidFill>
                    </a:lnT>
                    <a:lnB w="12700" cmpd="sng">
                      <a:solidFill>
                        <a:srgbClr val="FAF6EE"/>
                      </a:solidFill>
                    </a:lnB>
                    <a:solidFill>
                      <a:srgbClr val="FAF6EE"/>
                    </a:solidFill>
                  </a:tcPr>
                </a:tc>
              </a:tr>
            </a:tbl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635000" y="4940300"/>
            <a:ext cx="4914900" cy="13081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GAT 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图编码</a:t>
            </a:r>
            <a:r>
              <a:rPr lang="en-US" altLang="zh-CN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ACKTR
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静态预训练、</a:t>
            </a:r>
            <a:r>
              <a:rPr lang="en-US" altLang="zh-CN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MuJoCo 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仿真强化学习、真实微调</a:t>
            </a:r>
            <a:r>
              <a:rPr lang="en-US" altLang="zh-CN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
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域随机化覆盖重量、重心与摩擦</a:t>
            </a:r>
            <a:endParaRPr lang="zh-CN" altLang="en-US" sz="17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1" name="图片 10" descr="pack_si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000" y="2279015"/>
            <a:ext cx="3048000" cy="3225800"/>
          </a:xfrm>
          <a:prstGeom prst="rect">
            <a:avLst/>
          </a:prstGeom>
        </p:spPr>
      </p:pic>
      <p:pic>
        <p:nvPicPr>
          <p:cNvPr id="12" name="图片 11" descr="pack_real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0500" y="2128520"/>
            <a:ext cx="2463800" cy="354012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816600" y="5880100"/>
            <a:ext cx="3086100" cy="3048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spcAft>
                <a:spcPts val="500"/>
              </a:spcAft>
            </a:pPr>
            <a:r>
              <a:rPr lang="en-US" altLang="en-US" sz="13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MuJoCo </a:t>
            </a:r>
            <a:r>
              <a:rPr lang="zh-CN" altLang="en-US" sz="13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仿真</a:t>
            </a:r>
            <a:endParaRPr lang="zh-CN" altLang="en-US" sz="13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080500" y="5880100"/>
            <a:ext cx="2463800" cy="3048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spcAft>
                <a:spcPts val="500"/>
              </a:spcAft>
            </a:pPr>
            <a:r>
              <a:rPr lang="en-US" altLang="en-US" sz="13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ABB </a:t>
            </a:r>
            <a:r>
              <a:rPr lang="zh-CN" altLang="en-US" sz="13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产线部署</a:t>
            </a:r>
            <a:endParaRPr lang="zh-CN" altLang="en-US" sz="13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609600" y="368300"/>
            <a:ext cx="10414000" cy="2921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 sz="1200" b="1">
                <a:solidFill>
                  <a:srgbClr val="C05F2C"/>
                </a:solidFill>
                <a:latin typeface="微软雅黑" panose="020B0503020204020204" charset="-122"/>
                <a:ea typeface="微软雅黑" panose="020B0503020204020204" charset="-122"/>
              </a:rPr>
              <a:t>ANYVERSE DYNAMICS  /  2026.05–2026.07</a:t>
            </a:r>
            <a:endParaRPr lang="en-US" altLang="en-US" sz="1200" b="1">
              <a:solidFill>
                <a:srgbClr val="C05F2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9600" y="889000"/>
            <a:ext cx="10731500" cy="6731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 sz="32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π0.5</a:t>
            </a:r>
            <a:r>
              <a:rPr lang="zh-CN" altLang="en-US" sz="32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：跨本体动作空间对齐</a:t>
            </a:r>
            <a:endParaRPr lang="zh-CN" altLang="en-US" sz="3200" b="1">
              <a:solidFill>
                <a:srgbClr val="2B272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35000" y="1600200"/>
            <a:ext cx="10693400" cy="4318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piper 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lang="en-US" altLang="zh-CN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DOS-W1 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混训；统一</a:t>
            </a:r>
            <a:r>
              <a:rPr lang="en-US" altLang="zh-CN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benchmark 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覆盖</a:t>
            </a:r>
            <a:r>
              <a:rPr lang="en-US" altLang="zh-CN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7 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个任务、</a:t>
            </a:r>
            <a:r>
              <a:rPr lang="en-US" altLang="zh-CN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146 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小时数据</a:t>
            </a:r>
            <a:endParaRPr lang="zh-CN" altLang="en-US" sz="17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09600" y="6451600"/>
            <a:ext cx="5334000" cy="254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周苍田</a:t>
            </a:r>
            <a:r>
              <a:rPr lang="en-US" altLang="zh-CN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/  </a:t>
            </a:r>
            <a:r>
              <a:rPr lang="zh-CN" altLang="en-US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具身智能</a:t>
            </a:r>
            <a:endParaRPr lang="zh-CN" altLang="en-US" sz="10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934700" y="6451600"/>
            <a:ext cx="635000" cy="254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spcAft>
                <a:spcPts val="500"/>
              </a:spcAft>
            </a:pPr>
            <a:r>
              <a:rPr lang="en-US" altLang="en-US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</a:rPr>
              <a:t>09</a:t>
            </a:r>
            <a:endParaRPr lang="en-US" altLang="en-US" sz="10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7" name="图片 6" descr="无界动力LOGO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16920" y="330200"/>
            <a:ext cx="491490" cy="4318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35000" y="2387600"/>
            <a:ext cx="10845800" cy="381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 sz="19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</a:rPr>
              <a:t>UnifiedEEF</a:t>
            </a:r>
            <a:endParaRPr lang="en-US" altLang="en-US" sz="1900" b="1">
              <a:solidFill>
                <a:srgbClr val="2B272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35000" y="2857500"/>
            <a:ext cx="10845800" cy="863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将基座坐标系下的</a:t>
            </a:r>
            <a:r>
              <a:rPr lang="en-US" altLang="zh-CN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EEF 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增量变换到相机坐标系，</a:t>
            </a:r>
            <a:r>
              <a:rPr lang="en-US" altLang="zh-CN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
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用统一动作表征支持跨臂型训练。</a:t>
            </a:r>
            <a:endParaRPr lang="zh-CN" altLang="en-US" sz="17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/>
        </p:nvGraphicFramePr>
        <p:xfrm>
          <a:off x="635000" y="3924300"/>
          <a:ext cx="7175500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8100"/>
                <a:gridCol w="2057400"/>
              </a:tblGrid>
              <a:tr h="5334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真机放碗泛化</a:t>
                      </a:r>
                      <a:endParaRPr lang="zh-CN" altLang="en-US" sz="18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52400" marR="152400" marT="101600" marB="101600">
                    <a:lnL w="12700" cmpd="sng">
                      <a:solidFill>
                        <a:srgbClr val="FAF6EE"/>
                      </a:solidFill>
                    </a:lnL>
                    <a:lnR w="12700" cmpd="sng">
                      <a:solidFill>
                        <a:srgbClr val="FAF6EE"/>
                      </a:solidFill>
                    </a:lnR>
                    <a:lnT w="12700" cmpd="sng">
                      <a:solidFill>
                        <a:srgbClr val="FAF6EE"/>
                      </a:solidFill>
                    </a:lnT>
                    <a:lnB w="12700" cmpd="sng">
                      <a:solidFill>
                        <a:srgbClr val="FAF6EE"/>
                      </a:solidFill>
                    </a:lnB>
                    <a:solidFill>
                      <a:srgbClr val="2B2723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成功率</a:t>
                      </a:r>
                      <a:endParaRPr lang="zh-CN" altLang="en-US" sz="18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52400" marR="152400" marT="101600" marB="101600">
                    <a:lnL w="12700" cmpd="sng">
                      <a:solidFill>
                        <a:srgbClr val="FAF6EE"/>
                      </a:solidFill>
                    </a:lnL>
                    <a:lnR w="12700" cmpd="sng">
                      <a:solidFill>
                        <a:srgbClr val="FAF6EE"/>
                      </a:solidFill>
                    </a:lnR>
                    <a:lnT w="12700" cmpd="sng">
                      <a:solidFill>
                        <a:srgbClr val="FAF6EE"/>
                      </a:solidFill>
                    </a:lnT>
                    <a:lnB w="12700" cmpd="sng">
                      <a:solidFill>
                        <a:srgbClr val="FAF6EE"/>
                      </a:solidFill>
                    </a:lnB>
                    <a:solidFill>
                      <a:srgbClr val="2B2723"/>
                    </a:solidFill>
                  </a:tcPr>
                </a:tc>
              </a:tr>
              <a:tr h="5334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US" sz="1800" b="0">
                          <a:solidFill>
                            <a:srgbClr val="2B272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Multi-Task Joint</a:t>
                      </a:r>
                      <a:endParaRPr lang="en-US" altLang="en-US" sz="1800" b="0">
                        <a:solidFill>
                          <a:srgbClr val="2B272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52400" marR="152400" marT="101600" marB="101600">
                    <a:lnL w="12700" cmpd="sng">
                      <a:solidFill>
                        <a:srgbClr val="FAF6EE"/>
                      </a:solidFill>
                    </a:lnL>
                    <a:lnR w="12700" cmpd="sng">
                      <a:solidFill>
                        <a:srgbClr val="FAF6EE"/>
                      </a:solidFill>
                    </a:lnR>
                    <a:lnT w="12700" cmpd="sng">
                      <a:solidFill>
                        <a:srgbClr val="FAF6EE"/>
                      </a:solidFill>
                    </a:lnT>
                    <a:lnB w="12700" cmpd="sng">
                      <a:solidFill>
                        <a:srgbClr val="FAF6EE"/>
                      </a:solidFill>
                    </a:lnB>
                    <a:solidFill>
                      <a:srgbClr val="FAF6EE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US" sz="1800" b="0">
                          <a:solidFill>
                            <a:srgbClr val="2B272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33%</a:t>
                      </a:r>
                      <a:endParaRPr lang="en-US" altLang="en-US" sz="1800" b="0">
                        <a:solidFill>
                          <a:srgbClr val="2B272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52400" marR="152400" marT="101600" marB="101600">
                    <a:lnL w="12700" cmpd="sng">
                      <a:solidFill>
                        <a:srgbClr val="FAF6EE"/>
                      </a:solidFill>
                    </a:lnL>
                    <a:lnR w="12700" cmpd="sng">
                      <a:solidFill>
                        <a:srgbClr val="FAF6EE"/>
                      </a:solidFill>
                    </a:lnR>
                    <a:lnT w="12700" cmpd="sng">
                      <a:solidFill>
                        <a:srgbClr val="FAF6EE"/>
                      </a:solidFill>
                    </a:lnT>
                    <a:lnB w="12700" cmpd="sng">
                      <a:solidFill>
                        <a:srgbClr val="FAF6EE"/>
                      </a:solidFill>
                    </a:lnB>
                    <a:solidFill>
                      <a:srgbClr val="FAF6EE"/>
                    </a:solidFill>
                  </a:tcPr>
                </a:tc>
              </a:tr>
              <a:tr h="5334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US" sz="1800" b="0">
                          <a:solidFill>
                            <a:srgbClr val="2B272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Bipiper EEF</a:t>
                      </a:r>
                      <a:endParaRPr lang="en-US" altLang="en-US" sz="1800" b="0">
                        <a:solidFill>
                          <a:srgbClr val="2B272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52400" marR="152400" marT="101600" marB="101600">
                    <a:lnL w="12700" cmpd="sng">
                      <a:solidFill>
                        <a:srgbClr val="FAF6EE"/>
                      </a:solidFill>
                    </a:lnL>
                    <a:lnR w="12700" cmpd="sng">
                      <a:solidFill>
                        <a:srgbClr val="FAF6EE"/>
                      </a:solidFill>
                    </a:lnR>
                    <a:lnT w="12700" cmpd="sng">
                      <a:solidFill>
                        <a:srgbClr val="FAF6EE"/>
                      </a:solidFill>
                    </a:lnT>
                    <a:lnB w="12700" cmpd="sng">
                      <a:solidFill>
                        <a:srgbClr val="FAF6EE"/>
                      </a:solidFill>
                    </a:lnB>
                    <a:solidFill>
                      <a:srgbClr val="FAF6EE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US" sz="1800" b="0">
                          <a:solidFill>
                            <a:srgbClr val="2B272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80%</a:t>
                      </a:r>
                      <a:endParaRPr lang="en-US" altLang="en-US" sz="1800" b="0">
                        <a:solidFill>
                          <a:srgbClr val="2B272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52400" marR="152400" marT="101600" marB="101600">
                    <a:lnL w="12700" cmpd="sng">
                      <a:solidFill>
                        <a:srgbClr val="FAF6EE"/>
                      </a:solidFill>
                    </a:lnL>
                    <a:lnR w="12700" cmpd="sng">
                      <a:solidFill>
                        <a:srgbClr val="FAF6EE"/>
                      </a:solidFill>
                    </a:lnR>
                    <a:lnT w="12700" cmpd="sng">
                      <a:solidFill>
                        <a:srgbClr val="FAF6EE"/>
                      </a:solidFill>
                    </a:lnT>
                    <a:lnB w="12700" cmpd="sng">
                      <a:solidFill>
                        <a:srgbClr val="FAF6EE"/>
                      </a:solidFill>
                    </a:lnB>
                    <a:solidFill>
                      <a:srgbClr val="FAF6EE"/>
                    </a:solidFill>
                  </a:tcPr>
                </a:tc>
              </a:tr>
              <a:tr h="5334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US" sz="1800" b="1">
                          <a:solidFill>
                            <a:srgbClr val="C05F2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Cross-Emb EEF</a:t>
                      </a:r>
                      <a:endParaRPr lang="en-US" altLang="en-US" sz="1800" b="1">
                        <a:solidFill>
                          <a:srgbClr val="C05F2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52400" marR="152400" marT="101600" marB="101600">
                    <a:lnL w="12700" cmpd="sng">
                      <a:solidFill>
                        <a:srgbClr val="FAF6EE"/>
                      </a:solidFill>
                    </a:lnL>
                    <a:lnR w="12700" cmpd="sng">
                      <a:solidFill>
                        <a:srgbClr val="FAF6EE"/>
                      </a:solidFill>
                    </a:lnR>
                    <a:lnT w="12700" cmpd="sng">
                      <a:solidFill>
                        <a:srgbClr val="FAF6EE"/>
                      </a:solidFill>
                    </a:lnT>
                    <a:lnB w="12700" cmpd="sng">
                      <a:solidFill>
                        <a:srgbClr val="FAF6EE"/>
                      </a:solidFill>
                    </a:lnB>
                    <a:solidFill>
                      <a:srgbClr val="F7E9D8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US" sz="1800" b="1">
                          <a:solidFill>
                            <a:srgbClr val="C05F2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93%</a:t>
                      </a:r>
                      <a:endParaRPr lang="en-US" altLang="en-US" sz="1800" b="1">
                        <a:solidFill>
                          <a:srgbClr val="C05F2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52400" marR="152400" marT="101600" marB="101600">
                    <a:lnL w="12700" cmpd="sng">
                      <a:solidFill>
                        <a:srgbClr val="FAF6EE"/>
                      </a:solidFill>
                    </a:lnL>
                    <a:lnR w="12700" cmpd="sng">
                      <a:solidFill>
                        <a:srgbClr val="FAF6EE"/>
                      </a:solidFill>
                    </a:lnR>
                    <a:lnT w="12700" cmpd="sng">
                      <a:solidFill>
                        <a:srgbClr val="FAF6EE"/>
                      </a:solidFill>
                    </a:lnT>
                    <a:lnB w="12700" cmpd="sng">
                      <a:solidFill>
                        <a:srgbClr val="FAF6EE"/>
                      </a:solidFill>
                    </a:lnB>
                    <a:solidFill>
                      <a:srgbClr val="F7E9D8"/>
                    </a:solidFill>
                  </a:tcPr>
                </a:tc>
              </a:tr>
            </a:tbl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7950200" y="4127500"/>
            <a:ext cx="3429000" cy="863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 sz="4400" b="1">
                <a:solidFill>
                  <a:srgbClr val="C05F2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 </a:t>
            </a:r>
            <a:r>
              <a:rPr lang="zh-CN" altLang="en-US" sz="4400" b="1">
                <a:solidFill>
                  <a:srgbClr val="C05F2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次</a:t>
            </a:r>
            <a:endParaRPr lang="zh-CN" altLang="en-US" sz="4400" b="1">
              <a:solidFill>
                <a:srgbClr val="C05F2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001000" y="5080000"/>
            <a:ext cx="3429000" cy="8128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放碗泛化测试</a:t>
            </a:r>
            <a:r>
              <a:rPr lang="en-US" altLang="zh-CN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
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成功率沿用原始取整结果</a:t>
            </a:r>
            <a:endParaRPr lang="zh-CN" altLang="en-US" sz="17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609600" y="368300"/>
            <a:ext cx="10414000" cy="2921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 sz="1200" b="1">
                <a:solidFill>
                  <a:srgbClr val="C05F2C"/>
                </a:solidFill>
                <a:latin typeface="微软雅黑" panose="020B0503020204020204" charset="-122"/>
                <a:ea typeface="微软雅黑" panose="020B0503020204020204" charset="-122"/>
              </a:rPr>
              <a:t>ANYVERSE DYNAMICS  /  EVALUATION</a:t>
            </a:r>
            <a:endParaRPr lang="en-US" altLang="en-US" sz="1200" b="1">
              <a:solidFill>
                <a:srgbClr val="C05F2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9600" y="889000"/>
            <a:ext cx="10731500" cy="6731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 sz="32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VLA </a:t>
            </a:r>
            <a:r>
              <a:rPr lang="zh-CN" altLang="en-US" sz="32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子模块消融与评测</a:t>
            </a:r>
            <a:endParaRPr lang="zh-CN" altLang="en-US" sz="3200" b="1">
              <a:solidFill>
                <a:srgbClr val="2B272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09600" y="6451600"/>
            <a:ext cx="5334000" cy="254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周苍田</a:t>
            </a:r>
            <a:r>
              <a:rPr lang="en-US" altLang="zh-CN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/  </a:t>
            </a:r>
            <a:r>
              <a:rPr lang="zh-CN" altLang="en-US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具身智能</a:t>
            </a:r>
            <a:endParaRPr lang="zh-CN" altLang="en-US" sz="10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934700" y="6451600"/>
            <a:ext cx="635000" cy="254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spcAft>
                <a:spcPts val="500"/>
              </a:spcAft>
            </a:pPr>
            <a:r>
              <a:rPr lang="en-US" altLang="en-US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endParaRPr lang="en-US" altLang="en-US" sz="10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 5" descr="无界动力LOGO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16920" y="330200"/>
            <a:ext cx="491490" cy="4318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35000" y="2120900"/>
            <a:ext cx="10858500" cy="381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19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</a:rPr>
              <a:t>多尺度视觉记忆</a:t>
            </a:r>
            <a:endParaRPr lang="zh-CN" altLang="en-US" sz="1900" b="1">
              <a:solidFill>
                <a:srgbClr val="2B272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35000" y="2590800"/>
            <a:ext cx="10858500" cy="7239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 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帧历史观测；</a:t>
            </a:r>
            <a:r>
              <a:rPr lang="en-US" altLang="zh-CN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SigLIP 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</a:t>
            </a:r>
            <a:r>
              <a:rPr lang="en-US" altLang="zh-CN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4 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层插入时间注意力。</a:t>
            </a:r>
            <a:r>
              <a:rPr lang="en-US" altLang="zh-CN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
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真机总成功率</a:t>
            </a:r>
            <a:r>
              <a:rPr lang="en-US" altLang="zh-CN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86.5% 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altLang="zh-CN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88.5%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，提升</a:t>
            </a:r>
            <a:r>
              <a:rPr lang="en-US" altLang="zh-CN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2.0 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个百分点。</a:t>
            </a:r>
            <a:endParaRPr lang="zh-CN" altLang="en-US" sz="17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35000" y="3708400"/>
            <a:ext cx="10858500" cy="381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 sz="19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FAST CE </a:t>
            </a:r>
            <a:r>
              <a:rPr lang="zh-CN" altLang="en-US" sz="19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与纯</a:t>
            </a:r>
            <a:r>
              <a:rPr lang="en-US" altLang="zh-CN" sz="19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Flow Matching</a:t>
            </a:r>
            <a:endParaRPr lang="en-US" altLang="zh-CN" sz="1900" b="1">
              <a:solidFill>
                <a:srgbClr val="2B272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35000" y="4178300"/>
            <a:ext cx="10858500" cy="7747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当前多任务实验中，</a:t>
            </a:r>
            <a:r>
              <a:rPr lang="en-US" altLang="zh-CN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FAST CE 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未见整体收益。</a:t>
            </a:r>
            <a:r>
              <a:rPr lang="en-US" altLang="zh-CN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
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精细连续控制场景下，纯</a:t>
            </a:r>
            <a:r>
              <a:rPr lang="en-US" altLang="zh-CN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Flow Matching 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表现更稳健。</a:t>
            </a:r>
            <a:endParaRPr lang="zh-CN" altLang="en-US" sz="17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35000" y="5257800"/>
            <a:ext cx="2946400" cy="8255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 sz="4200" b="1">
                <a:solidFill>
                  <a:srgbClr val="C05F2C"/>
                </a:solidFill>
                <a:latin typeface="微软雅黑" panose="020B0503020204020204" charset="-122"/>
                <a:ea typeface="微软雅黑" panose="020B0503020204020204" charset="-122"/>
              </a:rPr>
              <a:t>5 / 31</a:t>
            </a:r>
            <a:endParaRPr lang="en-US" altLang="en-US" sz="4200" b="1">
              <a:solidFill>
                <a:srgbClr val="C05F2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797300" y="5397500"/>
            <a:ext cx="7543800" cy="8128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RoboChallenge Table30-v2 </a:t>
            </a:r>
            <a:r>
              <a:rPr lang="zh-CN" altLang="en-US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双臂臂型</a:t>
            </a:r>
            <a:r>
              <a:rPr lang="en-US" altLang="zh-CN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
</a:t>
            </a:r>
            <a:r>
              <a:rPr lang="zh-CN" altLang="en-US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截至</a:t>
            </a:r>
            <a:r>
              <a:rPr lang="en-US" altLang="zh-CN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2026.07.14</a:t>
            </a:r>
            <a:endParaRPr lang="en-US" altLang="zh-CN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609600" y="368300"/>
            <a:ext cx="10414000" cy="2921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 sz="1200" b="1">
                <a:solidFill>
                  <a:srgbClr val="C05F2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XIAOMI  /  2026.07–</a:t>
            </a:r>
            <a:r>
              <a:rPr lang="zh-CN" altLang="en-US" sz="1200" b="1">
                <a:solidFill>
                  <a:srgbClr val="C05F2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至今</a:t>
            </a:r>
            <a:endParaRPr lang="zh-CN" altLang="en-US" sz="1200" b="1">
              <a:solidFill>
                <a:srgbClr val="C05F2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9600" y="889000"/>
            <a:ext cx="10731500" cy="6731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32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双流</a:t>
            </a:r>
            <a:r>
              <a:rPr lang="en-US" altLang="zh-CN" sz="32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WAM</a:t>
            </a:r>
            <a:r>
              <a:rPr lang="zh-CN" altLang="en-US" sz="32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：显式机器人运动先验</a:t>
            </a:r>
            <a:endParaRPr lang="zh-CN" altLang="en-US" sz="3200" b="1">
              <a:solidFill>
                <a:srgbClr val="2B272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35000" y="1600200"/>
            <a:ext cx="10693400" cy="4318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基于</a:t>
            </a:r>
            <a:r>
              <a:rPr lang="en-US" altLang="zh-CN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Wan2.2-TI2V-5B 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en-US" altLang="zh-CN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RGB–Optical Flow 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双流</a:t>
            </a:r>
            <a:r>
              <a:rPr lang="en-US" altLang="zh-CN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DiT</a:t>
            </a:r>
            <a:endParaRPr lang="en-US" altLang="zh-CN" sz="17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09600" y="6451600"/>
            <a:ext cx="5334000" cy="254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周苍田</a:t>
            </a:r>
            <a:r>
              <a:rPr lang="en-US" altLang="zh-CN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/  </a:t>
            </a:r>
            <a:r>
              <a:rPr lang="zh-CN" altLang="en-US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具身智能</a:t>
            </a:r>
            <a:endParaRPr lang="zh-CN" altLang="en-US" sz="10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934700" y="6451600"/>
            <a:ext cx="635000" cy="254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spcAft>
                <a:spcPts val="500"/>
              </a:spcAft>
            </a:pPr>
            <a:r>
              <a:rPr lang="en-US" altLang="en-US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</a:rPr>
              <a:t>11</a:t>
            </a:r>
            <a:endParaRPr lang="en-US" altLang="en-US" sz="10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7" name="图片 6" descr="xiaomi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47400" y="330200"/>
            <a:ext cx="431800" cy="4318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35000" y="2235200"/>
            <a:ext cx="3581400" cy="8509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 sz="4300" b="1">
                <a:solidFill>
                  <a:srgbClr val="C05F2C"/>
                </a:solidFill>
                <a:latin typeface="微软雅黑" panose="020B0503020204020204" charset="-122"/>
                <a:ea typeface="微软雅黑" panose="020B0503020204020204" charset="-122"/>
              </a:rPr>
              <a:t>5 / 30</a:t>
            </a:r>
            <a:endParaRPr lang="en-US" altLang="en-US" sz="4300" b="1">
              <a:solidFill>
                <a:srgbClr val="C05F2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73100" y="3175000"/>
            <a:ext cx="3962400" cy="7747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 sz="1900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WorldArena 2.0
Track1 </a:t>
            </a:r>
            <a:r>
              <a:rPr lang="zh-CN" altLang="en-US" sz="1900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世界模型</a:t>
            </a:r>
            <a:endParaRPr lang="zh-CN" altLang="en-US" sz="1900">
              <a:solidFill>
                <a:srgbClr val="2B272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73100" y="4381500"/>
            <a:ext cx="4229100" cy="14859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预测未来</a:t>
            </a:r>
            <a:r>
              <a:rPr lang="en-US" altLang="zh-CN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120 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帧视觉场景</a:t>
            </a:r>
            <a:r>
              <a:rPr lang="en-US" altLang="zh-CN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
RGB 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与光流联合建模</a:t>
            </a:r>
            <a:r>
              <a:rPr lang="en-US" altLang="zh-CN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
RAFT 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光流与</a:t>
            </a:r>
            <a:r>
              <a:rPr lang="en-US" altLang="zh-CN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robot mask
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构造显式运动监督</a:t>
            </a:r>
            <a:endParaRPr lang="zh-CN" altLang="en-US" sz="17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1" name="图片 10" descr="wam_arch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3355" y="2235200"/>
            <a:ext cx="6002655" cy="381000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4978400" y="6057900"/>
            <a:ext cx="6578600" cy="2794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spcAft>
                <a:spcPts val="500"/>
              </a:spcAft>
            </a:pPr>
            <a:r>
              <a:rPr lang="zh-CN" altLang="en-US" sz="12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双流结构与训练</a:t>
            </a:r>
            <a:r>
              <a:rPr lang="en-US" altLang="zh-CN" sz="12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/ </a:t>
            </a:r>
            <a:r>
              <a:rPr lang="zh-CN" altLang="en-US" sz="12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推理模式示意</a:t>
            </a:r>
            <a:endParaRPr lang="zh-CN" altLang="en-US" sz="12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609600" y="368300"/>
            <a:ext cx="10414000" cy="2921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 sz="1200" b="1">
                <a:solidFill>
                  <a:srgbClr val="C05F2C"/>
                </a:solidFill>
                <a:latin typeface="微软雅黑" panose="020B0503020204020204" charset="-122"/>
                <a:ea typeface="微软雅黑" panose="020B0503020204020204" charset="-122"/>
              </a:rPr>
              <a:t>OPEN SOURCE  /  GRASPFRUIT</a:t>
            </a:r>
            <a:endParaRPr lang="en-US" altLang="en-US" sz="1200" b="1">
              <a:solidFill>
                <a:srgbClr val="C05F2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9600" y="889000"/>
            <a:ext cx="10731500" cy="6731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 sz="32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GraspFruit</a:t>
            </a:r>
            <a:r>
              <a:rPr lang="zh-CN" altLang="en-US" sz="32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：自主水果抓取</a:t>
            </a:r>
            <a:endParaRPr lang="zh-CN" altLang="en-US" sz="3200" b="1">
              <a:solidFill>
                <a:srgbClr val="2B272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09600" y="6451600"/>
            <a:ext cx="5334000" cy="254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周苍田</a:t>
            </a:r>
            <a:r>
              <a:rPr lang="en-US" altLang="zh-CN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/  </a:t>
            </a:r>
            <a:r>
              <a:rPr lang="zh-CN" altLang="en-US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具身智能</a:t>
            </a:r>
            <a:endParaRPr lang="zh-CN" altLang="en-US" sz="10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934700" y="6451600"/>
            <a:ext cx="635000" cy="254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spcAft>
                <a:spcPts val="500"/>
              </a:spcAft>
            </a:pPr>
            <a:r>
              <a:rPr lang="en-US" altLang="en-US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</a:rPr>
              <a:t>12</a:t>
            </a:r>
            <a:endParaRPr lang="en-US" altLang="en-US" sz="10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35000" y="2171700"/>
            <a:ext cx="4711700" cy="381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19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</a:rPr>
              <a:t>语义指令到执行闭环</a:t>
            </a:r>
            <a:endParaRPr lang="zh-CN" altLang="en-US" sz="1900" b="1">
              <a:solidFill>
                <a:srgbClr val="2B272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35000" y="2641600"/>
            <a:ext cx="4711700" cy="17145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Qwen-VL 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语义规划</a:t>
            </a:r>
            <a:r>
              <a:rPr lang="en-US" altLang="zh-CN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
SAM3 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实例分割</a:t>
            </a:r>
            <a:r>
              <a:rPr lang="en-US" altLang="zh-CN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
GraspNet 6DoF 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抓取</a:t>
            </a:r>
            <a:r>
              <a:rPr lang="en-US" altLang="zh-CN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
MuJoCo 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执行验证</a:t>
            </a:r>
            <a:endParaRPr lang="zh-CN" altLang="en-US" sz="17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35000" y="5080000"/>
            <a:ext cx="4889500" cy="8001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>
                <a:solidFill>
                  <a:srgbClr val="C05F2C"/>
                </a:solidFill>
                <a:latin typeface="微软雅黑" panose="020B0503020204020204" charset="-122"/>
                <a:ea typeface="微软雅黑" panose="020B0503020204020204" charset="-122"/>
              </a:rPr>
              <a:t>UR5e + 2F-85
ROS2 / Qwen3-VL / SAM3</a:t>
            </a:r>
            <a:endParaRPr lang="en-US" altLang="en-US">
              <a:solidFill>
                <a:srgbClr val="C05F2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" name="图片 8" descr="grasp_demo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21400" y="2133600"/>
            <a:ext cx="4978400" cy="37338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676900" y="5969000"/>
            <a:ext cx="5867400" cy="2921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spcAft>
                <a:spcPts val="500"/>
              </a:spcAft>
            </a:pPr>
            <a:r>
              <a:rPr lang="zh-CN" altLang="en-US" sz="13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</a:rPr>
              <a:t>苹果分拣至蓝色篮子（仿真演示）</a:t>
            </a:r>
            <a:endParaRPr lang="zh-CN" altLang="en-US" sz="13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609600" y="368300"/>
            <a:ext cx="10414000" cy="2921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 sz="1200" b="1">
                <a:solidFill>
                  <a:srgbClr val="C05F2C"/>
                </a:solidFill>
                <a:latin typeface="微软雅黑" panose="020B0503020204020204" charset="-122"/>
                <a:ea typeface="微软雅黑" panose="020B0503020204020204" charset="-122"/>
              </a:rPr>
              <a:t>OPEN SOURCE  /  LEMEM</a:t>
            </a:r>
            <a:endParaRPr lang="en-US" altLang="en-US" sz="1200" b="1">
              <a:solidFill>
                <a:srgbClr val="C05F2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9600" y="889000"/>
            <a:ext cx="10731500" cy="6731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 sz="32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LeMEM</a:t>
            </a:r>
            <a:r>
              <a:rPr lang="zh-CN" altLang="en-US" sz="32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：轻量级视觉记忆模块</a:t>
            </a:r>
            <a:endParaRPr lang="zh-CN" altLang="en-US" sz="3200" b="1">
              <a:solidFill>
                <a:srgbClr val="2B272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09600" y="6451600"/>
            <a:ext cx="5334000" cy="254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周苍田</a:t>
            </a:r>
            <a:r>
              <a:rPr lang="en-US" altLang="zh-CN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/  </a:t>
            </a:r>
            <a:r>
              <a:rPr lang="zh-CN" altLang="en-US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具身智能</a:t>
            </a:r>
            <a:endParaRPr lang="zh-CN" altLang="en-US" sz="10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934700" y="6451600"/>
            <a:ext cx="635000" cy="254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spcAft>
                <a:spcPts val="500"/>
              </a:spcAft>
            </a:pPr>
            <a:r>
              <a:rPr lang="en-US" altLang="en-US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</a:rPr>
              <a:t>13</a:t>
            </a:r>
            <a:endParaRPr lang="en-US" altLang="en-US" sz="10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35000" y="2082800"/>
            <a:ext cx="10858500" cy="8763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2300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将短期历史观测融入</a:t>
            </a:r>
            <a:r>
              <a:rPr lang="en-US" altLang="zh-CN" sz="2300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VLA </a:t>
            </a:r>
            <a:r>
              <a:rPr lang="zh-CN" altLang="en-US" sz="2300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策略网络，</a:t>
            </a:r>
            <a:r>
              <a:rPr lang="en-US" altLang="zh-CN" sz="2300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
</a:t>
            </a:r>
            <a:r>
              <a:rPr lang="zh-CN" altLang="en-US" sz="2300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支持长时序任务的时序一致性。</a:t>
            </a:r>
            <a:endParaRPr lang="zh-CN" altLang="en-US" sz="2300">
              <a:solidFill>
                <a:srgbClr val="2B272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7" name="图片 6" descr="lemem_arch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6625" y="3251200"/>
            <a:ext cx="5212080" cy="29337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086600" y="3467100"/>
            <a:ext cx="4432300" cy="381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19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</a:rPr>
              <a:t>多尺度视觉记忆</a:t>
            </a:r>
            <a:endParaRPr lang="zh-CN" altLang="en-US" sz="1900" b="1">
              <a:solidFill>
                <a:srgbClr val="2B272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086600" y="3937000"/>
            <a:ext cx="4432300" cy="7493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基于</a:t>
            </a:r>
            <a:r>
              <a:rPr lang="en-US" altLang="zh-CN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π0.5 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lang="en-US" altLang="zh-CN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SigLIP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
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使用</a:t>
            </a:r>
            <a:r>
              <a:rPr lang="en-US" altLang="zh-CN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Temporal Attention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7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086600" y="4991100"/>
            <a:ext cx="4432300" cy="381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19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</a:rPr>
              <a:t>训练与评测实现</a:t>
            </a:r>
            <a:endParaRPr lang="zh-CN" altLang="en-US" sz="1900" b="1">
              <a:solidFill>
                <a:srgbClr val="2B272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086600" y="5461000"/>
            <a:ext cx="4432300" cy="7239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PyTorch 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开源实现，</a:t>
            </a:r>
            <a:r>
              <a:rPr lang="en-US" altLang="zh-CN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
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包含完整训练与评测框架。</a:t>
            </a:r>
            <a:endParaRPr lang="zh-CN" altLang="en-US" sz="17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609600" y="368300"/>
            <a:ext cx="10414000" cy="2921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 sz="1200" b="1">
                <a:solidFill>
                  <a:srgbClr val="C05F2C"/>
                </a:solidFill>
                <a:latin typeface="微软雅黑" panose="020B0503020204020204" charset="-122"/>
                <a:ea typeface="微软雅黑" panose="020B0503020204020204" charset="-122"/>
              </a:rPr>
              <a:t>SKILLS</a:t>
            </a:r>
            <a:endParaRPr lang="en-US" altLang="en-US" sz="1200" b="1">
              <a:solidFill>
                <a:srgbClr val="C05F2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9600" y="889000"/>
            <a:ext cx="10731500" cy="6731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32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</a:rPr>
              <a:t>专业技能</a:t>
            </a:r>
            <a:endParaRPr lang="zh-CN" altLang="en-US" sz="3200" b="1">
              <a:solidFill>
                <a:srgbClr val="2B272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09600" y="6451600"/>
            <a:ext cx="5334000" cy="254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周苍田</a:t>
            </a:r>
            <a:r>
              <a:rPr lang="en-US" altLang="zh-CN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/  </a:t>
            </a:r>
            <a:r>
              <a:rPr lang="zh-CN" altLang="en-US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具身智能</a:t>
            </a:r>
            <a:endParaRPr lang="zh-CN" altLang="en-US" sz="10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934700" y="6451600"/>
            <a:ext cx="635000" cy="254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spcAft>
                <a:spcPts val="500"/>
              </a:spcAft>
            </a:pPr>
            <a:r>
              <a:rPr lang="en-US" altLang="en-US" sz="10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</a:rPr>
              <a:t>14</a:t>
            </a:r>
            <a:endParaRPr lang="en-US" altLang="en-US" sz="10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35000" y="2146300"/>
            <a:ext cx="10820400" cy="381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19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</a:rPr>
              <a:t>多模态模型与数据</a:t>
            </a:r>
            <a:endParaRPr lang="zh-CN" altLang="en-US" sz="1900" b="1">
              <a:solidFill>
                <a:srgbClr val="2B272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35000" y="2616200"/>
            <a:ext cx="10820400" cy="7747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Qwen3-VL / SAM3 / YOLO / GraspNet
SFT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LoRA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DeepSpeed ZeRO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、辅助感知监督</a:t>
            </a:r>
            <a:endParaRPr lang="zh-CN" altLang="en-US" sz="17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35000" y="3581400"/>
            <a:ext cx="10820400" cy="381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zh-CN" altLang="en-US" sz="19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</a:rPr>
              <a:t>仿真与强化学习</a:t>
            </a:r>
            <a:endParaRPr lang="zh-CN" altLang="en-US" sz="1900" b="1">
              <a:solidFill>
                <a:srgbClr val="2B272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35000" y="4051300"/>
            <a:ext cx="10820400" cy="7747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MuJoCo / Isaac Sim / PyBullet / ROS2
PPO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ACKTR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GAT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、域随机化与</a:t>
            </a:r>
            <a:r>
              <a:rPr lang="en-US" altLang="zh-CN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Sim2Real</a:t>
            </a:r>
            <a:endParaRPr lang="en-US" altLang="zh-CN" sz="17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35000" y="4953000"/>
            <a:ext cx="10820400" cy="381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 sz="19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VLA </a:t>
            </a:r>
            <a:r>
              <a:rPr lang="zh-CN" altLang="en-US" sz="1900" b="1">
                <a:solidFill>
                  <a:srgbClr val="2B272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与世界模型</a:t>
            </a:r>
            <a:endParaRPr lang="zh-CN" altLang="en-US" sz="1900" b="1">
              <a:solidFill>
                <a:srgbClr val="2B272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35000" y="5422900"/>
            <a:ext cx="10820400" cy="7874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spcAft>
                <a:spcPts val="500"/>
              </a:spcAft>
            </a:pPr>
            <a:r>
              <a:rPr lang="en-US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π0.5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Flow Matching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、多尺度记忆、跨本体混训</a:t>
            </a:r>
            <a:r>
              <a:rPr lang="en-US" altLang="zh-CN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
Wan2.2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DiT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RAFT </a:t>
            </a:r>
            <a:r>
              <a:rPr lang="zh-CN" altLang="en-US" sz="1700">
                <a:solidFill>
                  <a:srgbClr val="6F675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与视频生成</a:t>
            </a:r>
            <a:endParaRPr lang="zh-CN" altLang="en-US" sz="1700">
              <a:solidFill>
                <a:srgbClr val="6F675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文本框 11">
            <a:hlinkClick r:id="rId1" action="ppaction://hlinkfile"/>
          </p:cNvPr>
          <p:cNvSpPr txBox="1"/>
          <p:nvPr/>
        </p:nvSpPr>
        <p:spPr>
          <a:xfrm>
            <a:off x="6350000" y="6451600"/>
            <a:ext cx="4470400" cy="2667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spcAft>
                <a:spcPts val="500"/>
              </a:spcAft>
            </a:pPr>
            <a:r>
              <a:rPr lang="en-US" altLang="en-US" sz="1100">
                <a:solidFill>
                  <a:srgbClr val="C05F2C"/>
                </a:solidFill>
                <a:latin typeface="微软雅黑" panose="020B0503020204020204" charset="-122"/>
                <a:ea typeface="微软雅黑" panose="020B0503020204020204" charset="-122"/>
              </a:rPr>
              <a:t>github.com/Dev-EmbodiedAI</a:t>
            </a:r>
            <a:endParaRPr lang="en-US" altLang="en-US" sz="1100">
              <a:solidFill>
                <a:srgbClr val="C05F2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2833</Words>
  <Application>WPS 演示</Application>
  <PresentationFormat>宽屏</PresentationFormat>
  <Paragraphs>312</Paragraphs>
  <Slides>14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1" baseType="lpstr">
      <vt:lpstr>Arial</vt:lpstr>
      <vt:lpstr>宋体</vt:lpstr>
      <vt:lpstr>Wingdings</vt:lpstr>
      <vt:lpstr>Wingdings</vt:lpstr>
      <vt:lpstr>微软雅黑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caste</dc:creator>
  <cp:lastModifiedBy>zct</cp:lastModifiedBy>
  <cp:revision>157</cp:revision>
  <dcterms:created xsi:type="dcterms:W3CDTF">2019-06-19T02:08:00Z</dcterms:created>
  <dcterms:modified xsi:type="dcterms:W3CDTF">2026-09-21T01:07:23Z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2052-12.1.0.28488</vt:lpwstr>
  </property>
  <property fmtid="{D5CDD505-2E9C-101B-9397-08002B2CF9AE}" pid="3" name="ICV">
    <vt:lpwstr>D8D0B8B07FEC40258AAE40D3B9E8499F_11</vt:lpwstr>
  </property>
</Properties>
</file>